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4"/>
  </p:notesMasterIdLst>
  <p:sldIdLst>
    <p:sldId id="256" r:id="rId5"/>
    <p:sldId id="268" r:id="rId6"/>
    <p:sldId id="269" r:id="rId7"/>
    <p:sldId id="271" r:id="rId8"/>
    <p:sldId id="270" r:id="rId9"/>
    <p:sldId id="272" r:id="rId10"/>
    <p:sldId id="273" r:id="rId11"/>
    <p:sldId id="274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6E302-901B-4EC5-8063-F4475DEAA8C8}" type="datetimeFigureOut">
              <a:rPr lang="en-US" smtClean="0"/>
              <a:t>2/25/2024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B3765-1535-41FB-A927-AAD2D1E853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152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E9EF-BFD3-43EA-A868-783EE64D3026}" type="datetime1">
              <a:rPr lang="en-US" smtClean="0"/>
              <a:t>2/25/2024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15DF4-6503-424C-B89D-B31483AF0BFD}" type="datetime1">
              <a:rPr lang="en-US" smtClean="0"/>
              <a:t>2/25/2024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E408-CEE3-4069-B613-CB32C19D6587}" type="datetime1">
              <a:rPr lang="en-US" smtClean="0"/>
              <a:t>2/25/2024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680C5-3949-48B3-AAD0-C6AC4D6634A8}" type="datetime1">
              <a:rPr lang="en-US" smtClean="0"/>
              <a:t>2/25/2024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1F9A-4BC0-4BDC-9C0A-439930D3F628}" type="datetime1">
              <a:rPr lang="en-US" smtClean="0"/>
              <a:t>2/25/2024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190EB-8738-400A-AFF7-6D1DEC6B76AF}" type="datetime1">
              <a:rPr lang="en-US" smtClean="0"/>
              <a:t>2/25/2024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0F0B9-B198-4467-8481-337D4552AC07}" type="datetime1">
              <a:rPr lang="en-US" smtClean="0"/>
              <a:t>2/25/2024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7E8C0-DCD6-4618-824E-E5B47E37F774}" type="datetime1">
              <a:rPr lang="en-US" smtClean="0"/>
              <a:t>2/25/2024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6133B-A04A-40C7-999B-6B964B69F57E}" type="datetime1">
              <a:rPr lang="en-US" smtClean="0"/>
              <a:t>2/25/2024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66FB9-D28B-49B1-96AA-2DC4A0B82672}" type="datetime1">
              <a:rPr lang="en-US" smtClean="0"/>
              <a:t>2/25/2024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63742-95DB-4727-9E2D-E67133874C57}" type="datetime1">
              <a:rPr lang="en-US" smtClean="0"/>
              <a:t>2/25/2024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4C757-AC18-4BD4-B58D-C09C7F56266E}" type="datetime1">
              <a:rPr lang="en-US" smtClean="0"/>
              <a:t>2/25/2024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06CBA-D419-41FA-8B3E-D17E24A5F335}" type="datetime1">
              <a:rPr lang="en-US" smtClean="0"/>
              <a:t>2/25/2024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B8EF-695A-4D91-86E6-BD3ABF986DC6}" type="datetime1">
              <a:rPr lang="en-US" smtClean="0"/>
              <a:t>2/25/2024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A1DA-1075-4AB6-9AFC-9045E23C9F15}" type="datetime1">
              <a:rPr lang="en-US" smtClean="0"/>
              <a:t>2/25/2024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3360-0F07-4AD4-AAF8-61579BDE5A02}" type="datetime1">
              <a:rPr lang="en-US" smtClean="0"/>
              <a:t>2/25/2024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5D3E4-AEF6-4C0D-955F-4975ADE12833}" type="datetime1">
              <a:rPr lang="en-US" smtClean="0"/>
              <a:t>2/25/2024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F096B060-2D6F-430E-A017-FCCC5AF2AC19}" type="datetime1">
              <a:rPr lang="en-US" smtClean="0"/>
              <a:t>2/25/2024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p close image of waves">
            <a:extLst>
              <a:ext uri="{FF2B5EF4-FFF2-40B4-BE49-F238E27FC236}">
                <a16:creationId xmlns:a16="http://schemas.microsoft.com/office/drawing/2014/main" id="{9648A932-5E17-4859-9FE3-70EB96EA5C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</a:blip>
          <a:srcRect l="9091" t="3462" b="19929"/>
          <a:stretch/>
        </p:blipFill>
        <p:spPr>
          <a:xfrm>
            <a:off x="-218364" y="-122840"/>
            <a:ext cx="12410364" cy="6980841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16A0C15-5BB2-41A2-BD46-E18F635D59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Perspectives on Nonpoint Source Bacteria Pollution from a PSD Manager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CA87F0-9586-1998-5CCA-8AA70B28F0B9}"/>
              </a:ext>
            </a:extLst>
          </p:cNvPr>
          <p:cNvSpPr txBox="1"/>
          <p:nvPr/>
        </p:nvSpPr>
        <p:spPr>
          <a:xfrm>
            <a:off x="7318720" y="5129980"/>
            <a:ext cx="4035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Presented By Barry Milam</a:t>
            </a:r>
          </a:p>
        </p:txBody>
      </p:sp>
    </p:spTree>
    <p:extLst>
      <p:ext uri="{BB962C8B-B14F-4D97-AF65-F5344CB8AC3E}">
        <p14:creationId xmlns:p14="http://schemas.microsoft.com/office/powerpoint/2010/main" val="3549750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AD875-C900-18DB-347C-BCBF6D005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CF3B-8268-B2AB-B2C0-D100ED42F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90" y="457200"/>
            <a:ext cx="4403535" cy="1600200"/>
          </a:xfrm>
        </p:spPr>
        <p:txBody>
          <a:bodyPr/>
          <a:lstStyle/>
          <a:p>
            <a:pPr algn="r"/>
            <a:r>
              <a:rPr lang="en-US" dirty="0"/>
              <a:t>Crab Orchard-MacArthur PSD Territory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F0907E6-6CA0-2345-8877-B26D669C548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974" r="2974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847A9D-C6A7-9268-61A5-084704B55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northern service area is located in the Coal River watershed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southern service are is located in the Guyandotte watershed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eastern service area is located in the New River watershed.</a:t>
            </a:r>
          </a:p>
        </p:txBody>
      </p:sp>
    </p:spTree>
    <p:extLst>
      <p:ext uri="{BB962C8B-B14F-4D97-AF65-F5344CB8AC3E}">
        <p14:creationId xmlns:p14="http://schemas.microsoft.com/office/powerpoint/2010/main" val="2489867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F5B65-3677-416D-A87E-7AC97D398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7ACD6-D3AF-C3A3-4361-F0A575D23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843" y="525439"/>
            <a:ext cx="5272584" cy="1074761"/>
          </a:xfrm>
        </p:spPr>
        <p:txBody>
          <a:bodyPr/>
          <a:lstStyle/>
          <a:p>
            <a:r>
              <a:rPr lang="en-US" dirty="0"/>
              <a:t>Trap Hill </a:t>
            </a:r>
            <a:br>
              <a:rPr lang="en-US" dirty="0"/>
            </a:br>
            <a:r>
              <a:rPr lang="en-US" dirty="0"/>
              <a:t>Watershed Association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F651A8-3213-1FF9-4784-3AB949219A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843" y="1600199"/>
            <a:ext cx="3652025" cy="473236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very headwaters of the Coal River watershed start in Lester/Glen White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COMA PSD completed sewer system construction of this area in 2007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next territory along the headwaters in Marsh Fork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COMA PSD began the design process for the Marsh Fork expansion in the late 2000s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9FE260-A05A-F5DB-1C0A-C63EA3B8F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143" y="525439"/>
            <a:ext cx="4714016" cy="580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97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F73084-4CDE-B153-6DCD-C3ED312142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6324" y="503860"/>
            <a:ext cx="8899353" cy="5850280"/>
          </a:xfrm>
        </p:spPr>
      </p:pic>
    </p:spTree>
    <p:extLst>
      <p:ext uri="{BB962C8B-B14F-4D97-AF65-F5344CB8AC3E}">
        <p14:creationId xmlns:p14="http://schemas.microsoft.com/office/powerpoint/2010/main" val="3102125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D3E41-FFD2-BDBC-96F2-DB5DE11D3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4FA7C-F0D7-764D-3C3C-A2B97EC17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2159" y="525439"/>
            <a:ext cx="3571268" cy="1330657"/>
          </a:xfrm>
        </p:spPr>
        <p:txBody>
          <a:bodyPr>
            <a:normAutofit fontScale="90000"/>
          </a:bodyPr>
          <a:lstStyle/>
          <a:p>
            <a:r>
              <a:rPr lang="en-US" dirty="0"/>
              <a:t>Upper Guyandotte </a:t>
            </a:r>
            <a:br>
              <a:rPr lang="en-US" dirty="0"/>
            </a:br>
            <a:r>
              <a:rPr lang="en-US" dirty="0"/>
              <a:t>Watershed Association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F8A4F5-F81A-EADC-9554-452795680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52159" y="1856096"/>
            <a:ext cx="3680450" cy="447646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Worked with Crab Orchard MacArthur PSD to install sewer systems in the communities of  Helen and </a:t>
            </a:r>
            <a:r>
              <a:rPr lang="en-US" sz="2000" dirty="0" err="1"/>
              <a:t>Ury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Received a grant to study the communities of </a:t>
            </a:r>
            <a:r>
              <a:rPr lang="en-US" sz="2000" dirty="0" err="1"/>
              <a:t>Rhodell</a:t>
            </a:r>
            <a:r>
              <a:rPr lang="en-US" sz="2000" dirty="0"/>
              <a:t> and Amigo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28723A-0896-466D-530F-F2FC0B7B1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19" y="525438"/>
            <a:ext cx="7895340" cy="580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1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E818A-58A6-1C52-9A09-7237B2E0B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488476-97AA-7A5E-F2A3-82551D371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82" y="504967"/>
            <a:ext cx="3651610" cy="27584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2AAB92-110B-E0D3-0649-19AC6A7ED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137" y="504967"/>
            <a:ext cx="3757727" cy="27584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3B4FAD-E5F0-8003-4F8E-B2F9858B2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2390" y="3594559"/>
            <a:ext cx="3749382" cy="27584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CF273A-D067-1B63-86E9-8DD1F4AEE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7137" y="3594559"/>
            <a:ext cx="3757727" cy="27584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24BF96-CE21-089B-D700-8756A84608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602" y="3594559"/>
            <a:ext cx="3673007" cy="27584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709EBC-6CB3-463F-5E90-04D8EC73EF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2390" y="504967"/>
            <a:ext cx="3749381" cy="275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48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750EC-6CFE-C2F1-BCE2-7B4B5E693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BEC4D-9F55-8F32-2F13-1F1445A73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5550" y="495162"/>
            <a:ext cx="3739590" cy="1330657"/>
          </a:xfrm>
        </p:spPr>
        <p:txBody>
          <a:bodyPr>
            <a:normAutofit fontScale="90000"/>
          </a:bodyPr>
          <a:lstStyle/>
          <a:p>
            <a:r>
              <a:rPr lang="en-US" dirty="0"/>
              <a:t>Piney Creek</a:t>
            </a:r>
            <a:br>
              <a:rPr lang="en-US" dirty="0"/>
            </a:br>
            <a:r>
              <a:rPr lang="en-US" dirty="0"/>
              <a:t>Watershed Association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AF7FA4-B0EA-A051-3F7F-DC52F4F17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15550" y="1886374"/>
            <a:ext cx="3680450" cy="447646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Watershed association was founded in 2004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Regular stream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Working with Beckley Sanitary Board on numerous stormwater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Working with the City of Beckley and Raleigh County to develop outdoor recreational trails and parks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Currently working to pump and install septic tanks in the headwater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1AF919-922E-E44F-49A1-F349EB6A8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9891" y="495162"/>
            <a:ext cx="5296240" cy="586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26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68180-E429-3BE1-462F-E3FF13ED3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991779-2D77-5B84-EC8C-E739915C9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205983"/>
            <a:ext cx="5950550" cy="44234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9771E0-1CA9-8EA7-BDBE-9AAF0A929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51" y="228600"/>
            <a:ext cx="5950550" cy="44629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913A39-7385-6779-6BB0-A711C0979AE2}"/>
              </a:ext>
            </a:extLst>
          </p:cNvPr>
          <p:cNvSpPr txBox="1"/>
          <p:nvPr/>
        </p:nvSpPr>
        <p:spPr>
          <a:xfrm>
            <a:off x="1808508" y="5198791"/>
            <a:ext cx="2624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BEFORE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1E24A3-DA17-706F-6136-D257F70F613A}"/>
              </a:ext>
            </a:extLst>
          </p:cNvPr>
          <p:cNvSpPr txBox="1"/>
          <p:nvPr/>
        </p:nvSpPr>
        <p:spPr>
          <a:xfrm>
            <a:off x="7996301" y="755627"/>
            <a:ext cx="21499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858140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7B7D8C-7D33-2688-976C-A9C661E4F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p close image of waves">
            <a:extLst>
              <a:ext uri="{FF2B5EF4-FFF2-40B4-BE49-F238E27FC236}">
                <a16:creationId xmlns:a16="http://schemas.microsoft.com/office/drawing/2014/main" id="{620F4D91-8EB6-8A89-5AD3-43C515F8B6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</a:blip>
          <a:srcRect l="9091" t="3462" b="19929"/>
          <a:stretch/>
        </p:blipFill>
        <p:spPr>
          <a:xfrm>
            <a:off x="-218364" y="-122840"/>
            <a:ext cx="12410364" cy="6980841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903E612-21FC-CB80-3106-2D6643DDFF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51988"/>
            <a:ext cx="9144000" cy="754025"/>
          </a:xfrm>
        </p:spPr>
        <p:txBody>
          <a:bodyPr>
            <a:noAutofit/>
          </a:bodyPr>
          <a:lstStyle/>
          <a:p>
            <a:r>
              <a:rPr lang="en-US" sz="54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987241352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a2f8c00f-5553-491f-b6be-03f8360363b4" xsi:nil="true"/>
    <lcf76f155ced4ddcb4097134ff3c332f xmlns="a2f8c00f-5553-491f-b6be-03f8360363b4">
      <Terms xmlns="http://schemas.microsoft.com/office/infopath/2007/PartnerControls"/>
    </lcf76f155ced4ddcb4097134ff3c332f>
    <TaxCatchAll xmlns="2fc30721-2543-4767-9098-e815e3718a2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26AA4E1E79F249B2F9BD2D574DA4AA" ma:contentTypeVersion="" ma:contentTypeDescription="Create a new document." ma:contentTypeScope="" ma:versionID="0651ad46c5901e9810ce17bbab17b963">
  <xsd:schema xmlns:xsd="http://www.w3.org/2001/XMLSchema" xmlns:xs="http://www.w3.org/2001/XMLSchema" xmlns:p="http://schemas.microsoft.com/office/2006/metadata/properties" xmlns:ns2="2fc30721-2543-4767-9098-e815e3718a24" xmlns:ns3="a2f8c00f-5553-491f-b6be-03f8360363b4" targetNamespace="http://schemas.microsoft.com/office/2006/metadata/properties" ma:root="true" ma:fieldsID="43e644cf2b58b27150be96675c7e40a5" ns2:_="" ns3:_="">
    <xsd:import namespace="2fc30721-2543-4767-9098-e815e3718a24"/>
    <xsd:import namespace="a2f8c00f-5553-491f-b6be-03f8360363b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c30721-2543-4767-9098-e815e3718a2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fe257fe-54ea-4a14-8c6f-5c00088dd827}" ma:internalName="TaxCatchAll" ma:showField="CatchAllData" ma:web="2fc30721-2543-4767-9098-e815e3718a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f8c00f-5553-491f-b6be-03f8360363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e29e438-03bb-4cc1-a82f-955349c81f5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6CE1C2-24FF-4125-B61C-AD39973FCD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F23494-F630-4E01-81EA-AA2F2975971E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0C082BC7-E33A-4DF2-B481-24698AD9B030}"/>
</file>

<file path=docProps/app.xml><?xml version="1.0" encoding="utf-8"?>
<Properties xmlns="http://schemas.openxmlformats.org/officeDocument/2006/extended-properties" xmlns:vt="http://schemas.openxmlformats.org/officeDocument/2006/docPropsVTypes">
  <Template>Depth design</Template>
  <TotalTime>1097</TotalTime>
  <Words>195</Words>
  <Application>Microsoft Office PowerPoint</Application>
  <PresentationFormat>Widescreen</PresentationFormat>
  <Paragraphs>24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Corbel</vt:lpstr>
      <vt:lpstr>Depth</vt:lpstr>
      <vt:lpstr>PowerPoint Presentation</vt:lpstr>
      <vt:lpstr>Crab Orchard-MacArthur PSD Territory</vt:lpstr>
      <vt:lpstr>Trap Hill  Watershed Association</vt:lpstr>
      <vt:lpstr>PowerPoint Presentation</vt:lpstr>
      <vt:lpstr>Upper Guyandotte  Watershed Association</vt:lpstr>
      <vt:lpstr>PowerPoint Presentation</vt:lpstr>
      <vt:lpstr>Piney Creek Watershed Association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Barry Milam</dc:creator>
  <cp:lastModifiedBy>Barry Milam</cp:lastModifiedBy>
  <cp:revision>2</cp:revision>
  <dcterms:created xsi:type="dcterms:W3CDTF">2024-02-25T03:38:18Z</dcterms:created>
  <dcterms:modified xsi:type="dcterms:W3CDTF">2024-02-25T22:02:15Z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0x0101008926AA4E1E79F249B2F9BD2D574DA4AA</vt:lpwstr>
  </property>
</Properties>
</file>