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0" r:id="rId5"/>
  </p:sldMasterIdLst>
  <p:notesMasterIdLst>
    <p:notesMasterId r:id="rId3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qTqogaSYvyCfKX5R4jwrAVgEd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F537D-8A83-43A9-ABC3-E1848CE04EB1}">
  <a:tblStyle styleId="{A44F537D-8A83-43A9-ABC3-E1848CE04EB1}"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2F7"/>
          </a:solidFill>
        </a:fill>
      </a:tcStyle>
    </a:wholeTbl>
    <a:band1H>
      <a:tcTxStyle b="off" i="off"/>
      <a:tcStyle>
        <a:tcBdr/>
        <a:fill>
          <a:solidFill>
            <a:srgbClr val="DCE5EE"/>
          </a:solidFill>
        </a:fill>
      </a:tcStyle>
    </a:band1H>
    <a:band2H>
      <a:tcTxStyle b="off" i="off"/>
      <a:tcStyle>
        <a:tcBdr/>
      </a:tcStyle>
    </a:band2H>
    <a:band1V>
      <a:tcTxStyle b="off" i="off"/>
      <a:tcStyle>
        <a:tcBdr/>
        <a:fill>
          <a:solidFill>
            <a:srgbClr val="DCE5EE"/>
          </a:solidFill>
        </a:fill>
      </a:tcStyle>
    </a:band1V>
    <a:band2V>
      <a:tcTxStyle b="off" i="off"/>
      <a:tcStyle>
        <a:tcBdr/>
      </a:tcStyle>
    </a:band2V>
    <a:lastCol>
      <a:tcTxStyle b="on" i="off">
        <a:font>
          <a:latin typeface="Tw Cen MT"/>
          <a:ea typeface="Tw Cen MT"/>
          <a:cs typeface="Tw Cen MT"/>
        </a:font>
        <a:schemeClr val="lt1"/>
      </a:tcTxStyle>
      <a:tcStyle>
        <a:tcBdr/>
        <a:fill>
          <a:solidFill>
            <a:schemeClr val="accent1"/>
          </a:solidFill>
        </a:fill>
      </a:tcStyle>
    </a:lastCol>
    <a:firstCol>
      <a:tcTxStyle b="on" i="off">
        <a:font>
          <a:latin typeface="Tw Cen MT"/>
          <a:ea typeface="Tw Cen MT"/>
          <a:cs typeface="Tw Cen MT"/>
        </a:font>
        <a:schemeClr val="lt1"/>
      </a:tcTxStyle>
      <a:tcStyle>
        <a:tcBdr/>
        <a:fill>
          <a:solidFill>
            <a:schemeClr val="accent1"/>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5F89721-DC0C-4BE2-977A-E119B0BDF74C}" styleName="Table_1">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0EF"/>
          </a:solidFill>
        </a:fill>
      </a:tcStyle>
    </a:wholeTbl>
    <a:band1H>
      <a:tcTxStyle b="off" i="off"/>
      <a:tcStyle>
        <a:tcBdr/>
        <a:fill>
          <a:solidFill>
            <a:srgbClr val="D6E1DE"/>
          </a:solidFill>
        </a:fill>
      </a:tcStyle>
    </a:band1H>
    <a:band2H>
      <a:tcTxStyle b="off" i="off"/>
      <a:tcStyle>
        <a:tcBdr/>
      </a:tcStyle>
    </a:band2H>
    <a:band1V>
      <a:tcTxStyle b="off" i="off"/>
      <a:tcStyle>
        <a:tcBdr/>
        <a:fill>
          <a:solidFill>
            <a:srgbClr val="D6E1DE"/>
          </a:solidFill>
        </a:fill>
      </a:tcStyle>
    </a:band1V>
    <a:band2V>
      <a:tcTxStyle b="off" i="off"/>
      <a:tcStyle>
        <a:tcBdr/>
      </a:tcStyle>
    </a:band2V>
    <a:lastCol>
      <a:tcTxStyle b="on" i="off">
        <a:font>
          <a:latin typeface="Tw Cen MT"/>
          <a:ea typeface="Tw Cen MT"/>
          <a:cs typeface="Tw Cen MT"/>
        </a:font>
        <a:schemeClr val="lt1"/>
      </a:tcTxStyle>
      <a:tcStyle>
        <a:tcBdr/>
        <a:fill>
          <a:solidFill>
            <a:schemeClr val="accent5"/>
          </a:solidFill>
        </a:fill>
      </a:tcStyle>
    </a:lastCol>
    <a:firstCol>
      <a:tcTxStyle b="on" i="off">
        <a:font>
          <a:latin typeface="Tw Cen MT"/>
          <a:ea typeface="Tw Cen MT"/>
          <a:cs typeface="Tw Cen MT"/>
        </a:font>
        <a:schemeClr val="lt1"/>
      </a:tcTxStyle>
      <a:tcStyle>
        <a:tcBdr/>
        <a:fill>
          <a:solidFill>
            <a:schemeClr val="accent5"/>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B01E020F-B66E-4F6C-9F57-80CD14C2EDBA}" styleName="Table_2">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9ECE8"/>
          </a:solidFill>
        </a:fill>
      </a:tcStyle>
    </a:wholeTbl>
    <a:band1H>
      <a:tcTxStyle b="off" i="off"/>
      <a:tcStyle>
        <a:tcBdr/>
        <a:fill>
          <a:solidFill>
            <a:srgbClr val="F2D7CE"/>
          </a:solidFill>
        </a:fill>
      </a:tcStyle>
    </a:band1H>
    <a:band2H>
      <a:tcTxStyle b="off" i="off"/>
      <a:tcStyle>
        <a:tcBdr/>
      </a:tcStyle>
    </a:band2H>
    <a:band1V>
      <a:tcTxStyle b="off" i="off"/>
      <a:tcStyle>
        <a:tcBdr/>
        <a:fill>
          <a:solidFill>
            <a:srgbClr val="F2D7CE"/>
          </a:solidFill>
        </a:fill>
      </a:tcStyle>
    </a:band1V>
    <a:band2V>
      <a:tcTxStyle b="off" i="off"/>
      <a:tcStyle>
        <a:tcBdr/>
      </a:tcStyle>
    </a:band2V>
    <a:lastCol>
      <a:tcTxStyle b="on" i="off">
        <a:font>
          <a:latin typeface="Tw Cen MT"/>
          <a:ea typeface="Tw Cen MT"/>
          <a:cs typeface="Tw Cen MT"/>
        </a:font>
        <a:schemeClr val="lt1"/>
      </a:tcTxStyle>
      <a:tcStyle>
        <a:tcBdr/>
        <a:fill>
          <a:solidFill>
            <a:schemeClr val="accent2"/>
          </a:solidFill>
        </a:fill>
      </a:tcStyle>
    </a:lastCol>
    <a:firstCol>
      <a:tcTxStyle b="on" i="off">
        <a:font>
          <a:latin typeface="Tw Cen MT"/>
          <a:ea typeface="Tw Cen MT"/>
          <a:cs typeface="Tw Cen MT"/>
        </a:font>
        <a:schemeClr val="lt1"/>
      </a:tcTxStyle>
      <a:tcStyle>
        <a:tcBdr/>
        <a:fill>
          <a:solidFill>
            <a:schemeClr val="accent2"/>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F3E41B42-EDE5-459C-99EF-7645A1C185CE}" styleName="Table_3">
    <a:wholeTbl>
      <a:tcTxStyle b="off" i="off">
        <a:font>
          <a:latin typeface="Tw Cen MT"/>
          <a:ea typeface="Tw Cen MT"/>
          <a:cs typeface="Tw Cen MT"/>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4">
              <a:alpha val="40000"/>
            </a:schemeClr>
          </a:solidFill>
        </a:fill>
      </a:tcStyle>
    </a:band1H>
    <a:band2H>
      <a:tcTxStyle b="off" i="off"/>
      <a:tcStyle>
        <a:tcBdr/>
      </a:tcStyle>
    </a:band2H>
    <a:band1V>
      <a:tcTxStyle b="off" i="off"/>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b="off" i="off"/>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Tw Cen MT"/>
          <a:ea typeface="Tw Cen MT"/>
          <a:cs typeface="Tw Cen MT"/>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Ashland Project </a:t>
            </a:r>
          </a:p>
          <a:p>
            <a:pPr>
              <a:defRPr/>
            </a:pPr>
            <a:r>
              <a:rPr lang="en-US"/>
              <a:t>Fecal Coliform Monitoring Data</a:t>
            </a:r>
          </a:p>
        </c:rich>
      </c:tx>
      <c:layout>
        <c:manualLayout>
          <c:xMode val="edge"/>
          <c:yMode val="edge"/>
          <c:x val="0.23591283647683575"/>
          <c:y val="5.0670432500285294E-3"/>
        </c:manualLayout>
      </c:layout>
      <c:overlay val="0"/>
    </c:title>
    <c:autoTitleDeleted val="0"/>
    <c:plotArea>
      <c:layout>
        <c:manualLayout>
          <c:layoutTarget val="inner"/>
          <c:xMode val="edge"/>
          <c:yMode val="edge"/>
          <c:x val="0.13145595172696437"/>
          <c:y val="0.16772537943626611"/>
          <c:w val="0.68693273374299413"/>
          <c:h val="0.66046009594877497"/>
        </c:manualLayout>
      </c:layout>
      <c:lineChart>
        <c:grouping val="standard"/>
        <c:varyColors val="0"/>
        <c:ser>
          <c:idx val="0"/>
          <c:order val="0"/>
          <c:tx>
            <c:v>Monitoring Data</c:v>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'fecal data only'!$B$3:$N$3</c:f>
              <c:numCache>
                <c:formatCode>[$-409]mmm\-yy;@</c:formatCode>
                <c:ptCount val="13"/>
                <c:pt idx="0">
                  <c:v>38596</c:v>
                </c:pt>
                <c:pt idx="1">
                  <c:v>38626</c:v>
                </c:pt>
                <c:pt idx="2">
                  <c:v>38626</c:v>
                </c:pt>
                <c:pt idx="3">
                  <c:v>39295</c:v>
                </c:pt>
                <c:pt idx="4">
                  <c:v>39356</c:v>
                </c:pt>
                <c:pt idx="5">
                  <c:v>39417</c:v>
                </c:pt>
                <c:pt idx="6" formatCode="mmm\-yy">
                  <c:v>40118</c:v>
                </c:pt>
                <c:pt idx="7" formatCode="[$-409]d\-mmm\-yy;@">
                  <c:v>40421</c:v>
                </c:pt>
                <c:pt idx="8" formatCode="[$-409]d\-mmm\-yy;@">
                  <c:v>40428</c:v>
                </c:pt>
                <c:pt idx="9" formatCode="[$-409]d\-mmm\-yy;@">
                  <c:v>40436</c:v>
                </c:pt>
                <c:pt idx="10" formatCode="[$-409]d\-mmm\-yy;@">
                  <c:v>40457</c:v>
                </c:pt>
                <c:pt idx="11" formatCode="[$-409]d\-mmm\-yy;@">
                  <c:v>40463</c:v>
                </c:pt>
                <c:pt idx="12" formatCode="[$-409]d\-mmm\-yy;@">
                  <c:v>40469</c:v>
                </c:pt>
              </c:numCache>
            </c:numRef>
          </c:cat>
          <c:val>
            <c:numRef>
              <c:f>'fecal data only'!$B$4:$N$4</c:f>
              <c:numCache>
                <c:formatCode>General</c:formatCode>
                <c:ptCount val="13"/>
                <c:pt idx="0">
                  <c:v>2670</c:v>
                </c:pt>
                <c:pt idx="1">
                  <c:v>620</c:v>
                </c:pt>
                <c:pt idx="2">
                  <c:v>4000</c:v>
                </c:pt>
                <c:pt idx="3" formatCode="0">
                  <c:v>1760</c:v>
                </c:pt>
                <c:pt idx="4" formatCode="0">
                  <c:v>9200</c:v>
                </c:pt>
                <c:pt idx="5" formatCode="0">
                  <c:v>9800</c:v>
                </c:pt>
                <c:pt idx="7" formatCode="0">
                  <c:v>24</c:v>
                </c:pt>
                <c:pt idx="8" formatCode="0">
                  <c:v>31</c:v>
                </c:pt>
                <c:pt idx="9" formatCode="0">
                  <c:v>60</c:v>
                </c:pt>
                <c:pt idx="10" formatCode="0">
                  <c:v>41</c:v>
                </c:pt>
                <c:pt idx="11" formatCode="0">
                  <c:v>15</c:v>
                </c:pt>
                <c:pt idx="12" formatCode="0">
                  <c:v>110</c:v>
                </c:pt>
              </c:numCache>
            </c:numRef>
          </c:val>
          <c:smooth val="0"/>
          <c:extLst>
            <c:ext xmlns:c16="http://schemas.microsoft.com/office/drawing/2014/chart" uri="{C3380CC4-5D6E-409C-BE32-E72D297353CC}">
              <c16:uniqueId val="{00000000-29CD-4E29-A4B3-F815ADBD355D}"/>
            </c:ext>
          </c:extLst>
        </c:ser>
        <c:ser>
          <c:idx val="2"/>
          <c:order val="1"/>
          <c:tx>
            <c:v>Water Quality Standard*</c:v>
          </c:tx>
          <c:marker>
            <c:symbol val="none"/>
          </c:marker>
          <c:dLbls>
            <c:delete val="1"/>
          </c:dLbls>
          <c:cat>
            <c:numRef>
              <c:f>'fecal data only'!$B$3:$N$3</c:f>
              <c:numCache>
                <c:formatCode>[$-409]mmm\-yy;@</c:formatCode>
                <c:ptCount val="13"/>
                <c:pt idx="0">
                  <c:v>38596</c:v>
                </c:pt>
                <c:pt idx="1">
                  <c:v>38626</c:v>
                </c:pt>
                <c:pt idx="2">
                  <c:v>38626</c:v>
                </c:pt>
                <c:pt idx="3">
                  <c:v>39295</c:v>
                </c:pt>
                <c:pt idx="4">
                  <c:v>39356</c:v>
                </c:pt>
                <c:pt idx="5">
                  <c:v>39417</c:v>
                </c:pt>
                <c:pt idx="6" formatCode="mmm\-yy">
                  <c:v>40118</c:v>
                </c:pt>
                <c:pt idx="7" formatCode="[$-409]d\-mmm\-yy;@">
                  <c:v>40421</c:v>
                </c:pt>
                <c:pt idx="8" formatCode="[$-409]d\-mmm\-yy;@">
                  <c:v>40428</c:v>
                </c:pt>
                <c:pt idx="9" formatCode="[$-409]d\-mmm\-yy;@">
                  <c:v>40436</c:v>
                </c:pt>
                <c:pt idx="10" formatCode="[$-409]d\-mmm\-yy;@">
                  <c:v>40457</c:v>
                </c:pt>
                <c:pt idx="11" formatCode="[$-409]d\-mmm\-yy;@">
                  <c:v>40463</c:v>
                </c:pt>
                <c:pt idx="12" formatCode="[$-409]d\-mmm\-yy;@">
                  <c:v>40469</c:v>
                </c:pt>
              </c:numCache>
            </c:numRef>
          </c:cat>
          <c:val>
            <c:numRef>
              <c:f>'fecal data only'!$B$6:$N$6</c:f>
              <c:numCache>
                <c:formatCode>General</c:formatCode>
                <c:ptCount val="13"/>
                <c:pt idx="0">
                  <c:v>300</c:v>
                </c:pt>
                <c:pt idx="1">
                  <c:v>300</c:v>
                </c:pt>
                <c:pt idx="2">
                  <c:v>300</c:v>
                </c:pt>
                <c:pt idx="3">
                  <c:v>300</c:v>
                </c:pt>
                <c:pt idx="4">
                  <c:v>300</c:v>
                </c:pt>
                <c:pt idx="5">
                  <c:v>300</c:v>
                </c:pt>
                <c:pt idx="7">
                  <c:v>300</c:v>
                </c:pt>
                <c:pt idx="8">
                  <c:v>300</c:v>
                </c:pt>
                <c:pt idx="9">
                  <c:v>300</c:v>
                </c:pt>
                <c:pt idx="10">
                  <c:v>300</c:v>
                </c:pt>
                <c:pt idx="11">
                  <c:v>300</c:v>
                </c:pt>
                <c:pt idx="12">
                  <c:v>300</c:v>
                </c:pt>
              </c:numCache>
            </c:numRef>
          </c:val>
          <c:smooth val="0"/>
          <c:extLst>
            <c:ext xmlns:c16="http://schemas.microsoft.com/office/drawing/2014/chart" uri="{C3380CC4-5D6E-409C-BE32-E72D297353CC}">
              <c16:uniqueId val="{00000001-29CD-4E29-A4B3-F815ADBD355D}"/>
            </c:ext>
          </c:extLst>
        </c:ser>
        <c:dLbls>
          <c:showLegendKey val="0"/>
          <c:showVal val="1"/>
          <c:showCatName val="0"/>
          <c:showSerName val="0"/>
          <c:showPercent val="0"/>
          <c:showBubbleSize val="0"/>
        </c:dLbls>
        <c:marker val="1"/>
        <c:smooth val="0"/>
        <c:axId val="122317056"/>
        <c:axId val="122320000"/>
      </c:lineChart>
      <c:catAx>
        <c:axId val="122317056"/>
        <c:scaling>
          <c:orientation val="minMax"/>
        </c:scaling>
        <c:delete val="0"/>
        <c:axPos val="b"/>
        <c:numFmt formatCode="[$-409]mmm\-yy;@" sourceLinked="0"/>
        <c:majorTickMark val="none"/>
        <c:minorTickMark val="none"/>
        <c:tickLblPos val="low"/>
        <c:txPr>
          <a:bodyPr rot="-2700000" vert="horz"/>
          <a:lstStyle/>
          <a:p>
            <a:pPr>
              <a:defRPr/>
            </a:pPr>
            <a:endParaRPr lang="en-US"/>
          </a:p>
        </c:txPr>
        <c:crossAx val="122320000"/>
        <c:crosses val="autoZero"/>
        <c:auto val="0"/>
        <c:lblAlgn val="ctr"/>
        <c:lblOffset val="100"/>
        <c:noMultiLvlLbl val="0"/>
      </c:catAx>
      <c:valAx>
        <c:axId val="122320000"/>
        <c:scaling>
          <c:orientation val="minMax"/>
        </c:scaling>
        <c:delete val="0"/>
        <c:axPos val="l"/>
        <c:majorGridlines/>
        <c:title>
          <c:tx>
            <c:rich>
              <a:bodyPr/>
              <a:lstStyle/>
              <a:p>
                <a:pPr>
                  <a:defRPr/>
                </a:pPr>
                <a:r>
                  <a:rPr lang="en-US"/>
                  <a:t>Fecal Coliform (#/100 mL)</a:t>
                </a:r>
              </a:p>
            </c:rich>
          </c:tx>
          <c:layout>
            <c:manualLayout>
              <c:xMode val="edge"/>
              <c:yMode val="edge"/>
              <c:x val="1.1718418918565411E-2"/>
              <c:y val="0.31876269542394159"/>
            </c:manualLayout>
          </c:layout>
          <c:overlay val="0"/>
        </c:title>
        <c:numFmt formatCode="General" sourceLinked="1"/>
        <c:majorTickMark val="none"/>
        <c:minorTickMark val="none"/>
        <c:tickLblPos val="nextTo"/>
        <c:txPr>
          <a:bodyPr rot="0" vert="horz"/>
          <a:lstStyle/>
          <a:p>
            <a:pPr>
              <a:defRPr/>
            </a:pPr>
            <a:endParaRPr lang="en-US"/>
          </a:p>
        </c:txPr>
        <c:crossAx val="122317056"/>
        <c:crosses val="autoZero"/>
        <c:crossBetween val="midCat"/>
      </c:valAx>
    </c:plotArea>
    <c:legend>
      <c:legendPos val="r"/>
      <c:layout>
        <c:manualLayout>
          <c:xMode val="edge"/>
          <c:yMode val="edge"/>
          <c:x val="0.81781994546438541"/>
          <c:y val="0.30090506047867599"/>
          <c:w val="0.17021293173892901"/>
          <c:h val="0.37556571458240756"/>
        </c:manualLayout>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0.4506</cdr:x>
      <cdr:y>0.20179</cdr:y>
    </cdr:from>
    <cdr:to>
      <cdr:x>0.4506</cdr:x>
      <cdr:y>0.81612</cdr:y>
    </cdr:to>
    <cdr:sp macro="" textlink="">
      <cdr:nvSpPr>
        <cdr:cNvPr id="3" name="Straight Connector 2"/>
        <cdr:cNvSpPr/>
      </cdr:nvSpPr>
      <cdr:spPr>
        <a:xfrm xmlns:a="http://schemas.openxmlformats.org/drawingml/2006/main" rot="16200000" flipH="1">
          <a:off x="1458873" y="3561700"/>
          <a:ext cx="4941606" cy="0"/>
        </a:xfrm>
        <a:prstGeom xmlns:a="http://schemas.openxmlformats.org/drawingml/2006/main" prst="line">
          <a:avLst/>
        </a:prstGeom>
        <a:ln xmlns:a="http://schemas.openxmlformats.org/drawingml/2006/main" w="444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0.48828</cdr:x>
      <cdr:y>0.35446</cdr:y>
    </cdr:from>
    <cdr:to>
      <cdr:x>0.64207</cdr:x>
      <cdr:y>0.45464</cdr:y>
    </cdr:to>
    <cdr:sp macro="" textlink="">
      <cdr:nvSpPr>
        <cdr:cNvPr id="4" name="TextBox 3"/>
        <cdr:cNvSpPr txBox="1"/>
      </cdr:nvSpPr>
      <cdr:spPr>
        <a:xfrm xmlns:a="http://schemas.openxmlformats.org/drawingml/2006/main">
          <a:off x="4263457" y="2320191"/>
          <a:ext cx="1359551" cy="814103"/>
        </a:xfrm>
        <a:prstGeom xmlns:a="http://schemas.openxmlformats.org/drawingml/2006/main" prst="rect">
          <a:avLst/>
        </a:prstGeom>
        <a:solidFill xmlns:a="http://schemas.openxmlformats.org/drawingml/2006/main">
          <a:schemeClr val="bg1">
            <a:lumMod val="85000"/>
          </a:schemeClr>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100"/>
            <a:t>Installation of Ashland</a:t>
          </a:r>
          <a:r>
            <a:rPr lang="en-US" sz="1100" baseline="0"/>
            <a:t> Community Wastewater Treatment System</a:t>
          </a:r>
          <a:endParaRPr lang="en-US" sz="1100"/>
        </a:p>
      </cdr:txBody>
    </cdr:sp>
  </cdr:relSizeAnchor>
  <cdr:relSizeAnchor xmlns:cdr="http://schemas.openxmlformats.org/drawingml/2006/chartDrawing">
    <cdr:from>
      <cdr:x>0.458</cdr:x>
      <cdr:y>0.39638</cdr:y>
    </cdr:from>
    <cdr:to>
      <cdr:x>0.48736</cdr:x>
      <cdr:y>0.41272</cdr:y>
    </cdr:to>
    <cdr:sp macro="" textlink="">
      <cdr:nvSpPr>
        <cdr:cNvPr id="5" name="Left Arrow 4"/>
        <cdr:cNvSpPr/>
      </cdr:nvSpPr>
      <cdr:spPr>
        <a:xfrm xmlns:a="http://schemas.openxmlformats.org/drawingml/2006/main">
          <a:off x="3994803" y="2662114"/>
          <a:ext cx="260512" cy="130256"/>
        </a:xfrm>
        <a:prstGeom xmlns:a="http://schemas.openxmlformats.org/drawingml/2006/main" prst="leftArrow">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0.85875</cdr:x>
      <cdr:y>0.85</cdr:y>
    </cdr:from>
    <cdr:to>
      <cdr:x>0.85924</cdr:x>
      <cdr:y>0.8517</cdr:y>
    </cdr:to>
    <cdr:sp macro="" textlink="">
      <cdr:nvSpPr>
        <cdr:cNvPr id="6" name="TextBox 5"/>
        <cdr:cNvSpPr txBox="1"/>
      </cdr:nvSpPr>
      <cdr:spPr>
        <a:xfrm xmlns:a="http://schemas.openxmlformats.org/drawingml/2006/main">
          <a:off x="7373327" y="570685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0.89</cdr:x>
      <cdr:y>0.85</cdr:y>
    </cdr:from>
    <cdr:to>
      <cdr:x>0.89</cdr:x>
      <cdr:y>0.8517</cdr:y>
    </cdr:to>
    <cdr:sp macro="" textlink="">
      <cdr:nvSpPr>
        <cdr:cNvPr id="7" name="TextBox 6"/>
        <cdr:cNvSpPr txBox="1"/>
      </cdr:nvSpPr>
      <cdr:spPr>
        <a:xfrm xmlns:a="http://schemas.openxmlformats.org/drawingml/2006/main">
          <a:off x="7641981" y="54219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0.81449</cdr:x>
      <cdr:y>0.61254</cdr:y>
    </cdr:from>
    <cdr:to>
      <cdr:x>0.98804</cdr:x>
      <cdr:y>0.75881</cdr:y>
    </cdr:to>
    <cdr:sp macro="" textlink="">
      <cdr:nvSpPr>
        <cdr:cNvPr id="8" name="TextBox 7"/>
        <cdr:cNvSpPr txBox="1"/>
      </cdr:nvSpPr>
      <cdr:spPr>
        <a:xfrm xmlns:a="http://schemas.openxmlformats.org/drawingml/2006/main">
          <a:off x="7040613" y="3861451"/>
          <a:ext cx="1521277" cy="9987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700" baseline="0" smtClean="0">
              <a:latin typeface="+mn-lt"/>
              <a:ea typeface="+mn-ea"/>
              <a:cs typeface="+mn-cs"/>
            </a:rPr>
            <a:t>	</a:t>
          </a:r>
        </a:p>
        <a:p xmlns:a="http://schemas.openxmlformats.org/drawingml/2006/main">
          <a:endParaRPr lang="en-US" sz="1100" baseline="0"/>
        </a:p>
        <a:p xmlns:a="http://schemas.openxmlformats.org/drawingml/2006/main">
          <a:endParaRPr lang="en-US" sz="1100" baseline="0"/>
        </a:p>
      </cdr:txBody>
    </cdr:sp>
  </cdr:relSizeAnchor>
  <cdr:relSizeAnchor xmlns:cdr="http://schemas.openxmlformats.org/drawingml/2006/chartDrawing">
    <cdr:from>
      <cdr:x>0.87786</cdr:x>
      <cdr:y>0.4725</cdr:y>
    </cdr:from>
    <cdr:to>
      <cdr:x>0.98189</cdr:x>
      <cdr:y>0.60656</cdr:y>
    </cdr:to>
    <cdr:sp macro="" textlink="">
      <cdr:nvSpPr>
        <cdr:cNvPr id="9" name="TextBox 8"/>
        <cdr:cNvSpPr txBox="1"/>
      </cdr:nvSpPr>
      <cdr:spPr>
        <a:xfrm xmlns:a="http://schemas.openxmlformats.org/drawingml/2006/main">
          <a:off x="7594193" y="29063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c039fc040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2c039fc04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2c039fc040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c08c631d76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c08c631d76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c08c631d76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c08c631d76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2c08c631d76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08c631d76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2c08c631d76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c08c631d76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c08c631d76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08c631d76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c08c631d76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c08c631d76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2c08c631d76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c08c631d76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c08c631d76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2c08c631d76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c08c631d76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c08c631d76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2c08c631d76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benthic community after only 6 months post construction:</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 After only six months there is dramatic improvement in the biological community. Overall this section of the stream went from marginal to suboptimal with an increase in diversity and overall score of more than 20%. It is possible that there are other factors influencing these numbers; however the physical characteristics that were observed and recorded tell a similar story. There were no organic odors in the water or sediment; the amount of algae growth was reduced; there was also a significant amount of entrained algae and other organic materials in the sediments that was not evident in the 2010 survey; and finally the composition shifted to slightly more coarse materials. There were no changes in land use. </a:t>
            </a:r>
            <a:endParaRPr/>
          </a:p>
        </p:txBody>
      </p:sp>
      <p:sp>
        <p:nvSpPr>
          <p:cNvPr id="376" name="Google Shape;37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08c631d76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c08c631d76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2c08c631d76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Wastewater Trt. Coalition of McDowell County has received several 319 grants  went door to door, worked with SHED/SAFE</a:t>
            </a:r>
            <a:endParaRPr/>
          </a:p>
          <a:p>
            <a:pPr marL="0" lvl="0" indent="0" algn="l" rtl="0">
              <a:lnSpc>
                <a:spcPct val="100000"/>
              </a:lnSpc>
              <a:spcBef>
                <a:spcPts val="0"/>
              </a:spcBef>
              <a:spcAft>
                <a:spcPts val="0"/>
              </a:spcAft>
              <a:buSzPts val="1400"/>
              <a:buNone/>
            </a:pPr>
            <a:endParaRPr/>
          </a:p>
        </p:txBody>
      </p:sp>
      <p:sp>
        <p:nvSpPr>
          <p:cNvPr id="394" name="Google Shape;39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c08c631d76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c08c631d76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c08c631d76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McDowell County was greatly impacted by major 100-year flood events in both 2001 and 2002. These floods affected more than 7,700 homes resulting in $68 million in damages. Non-profit, faith-based, and government organizations responded to the disasters and worked to coordinate assistance through the establishment of the Long-term Flood Recovery Task Force. The Task Force spent two years repairing private and public property damaged by the flooding.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61" name="Google Shape;16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08c631d7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08c631d7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The Coalition includes a wide spectrum of local groups, state and Federal agencies, non-profits, faith-based organizations and local residents. </a:t>
            </a:r>
            <a:endParaRPr/>
          </a:p>
        </p:txBody>
      </p:sp>
      <p:sp>
        <p:nvSpPr>
          <p:cNvPr id="170" name="Google Shape;170;g2c08c631d7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18"/>
        <p:cNvGrpSpPr/>
        <p:nvPr/>
      </p:nvGrpSpPr>
      <p:grpSpPr>
        <a:xfrm>
          <a:off x="0" y="0"/>
          <a:ext cx="0" cy="0"/>
          <a:chOff x="0" y="0"/>
          <a:chExt cx="0" cy="0"/>
        </a:xfrm>
      </p:grpSpPr>
      <p:sp>
        <p:nvSpPr>
          <p:cNvPr id="19" name="Google Shape;19;p41"/>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0" name="Google Shape;20;p41"/>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1" name="Google Shape;21;p41"/>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2" name="Google Shape;22;p41"/>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4400"/>
              <a:buFont typeface="Twentieth Century"/>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1"/>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700"/>
              </a:spcBef>
              <a:spcAft>
                <a:spcPts val="0"/>
              </a:spcAft>
              <a:buSzPts val="1560"/>
              <a:buNone/>
              <a:defRPr sz="2600">
                <a:solidFill>
                  <a:srgbClr val="FFFFFF"/>
                </a:solidFill>
              </a:defRPr>
            </a:lvl1pPr>
            <a:lvl2pPr lvl="1" algn="ctr">
              <a:lnSpc>
                <a:spcPct val="100000"/>
              </a:lnSpc>
              <a:spcBef>
                <a:spcPts val="550"/>
              </a:spcBef>
              <a:spcAft>
                <a:spcPts val="0"/>
              </a:spcAft>
              <a:buSzPts val="1260"/>
              <a:buNone/>
              <a:defRPr/>
            </a:lvl2pPr>
            <a:lvl3pPr lvl="2" algn="ctr">
              <a:lnSpc>
                <a:spcPct val="100000"/>
              </a:lnSpc>
              <a:spcBef>
                <a:spcPts val="500"/>
              </a:spcBef>
              <a:spcAft>
                <a:spcPts val="0"/>
              </a:spcAft>
              <a:buSzPts val="1350"/>
              <a:buNone/>
              <a:defRPr/>
            </a:lvl3pPr>
            <a:lvl4pPr lvl="3" algn="ctr">
              <a:lnSpc>
                <a:spcPct val="100000"/>
              </a:lnSpc>
              <a:spcBef>
                <a:spcPts val="400"/>
              </a:spcBef>
              <a:spcAft>
                <a:spcPts val="0"/>
              </a:spcAft>
              <a:buSzPts val="1350"/>
              <a:buNone/>
              <a:defRPr/>
            </a:lvl4pPr>
            <a:lvl5pPr lvl="4" algn="ctr">
              <a:lnSpc>
                <a:spcPct val="100000"/>
              </a:lnSpc>
              <a:spcBef>
                <a:spcPts val="400"/>
              </a:spcBef>
              <a:spcAft>
                <a:spcPts val="0"/>
              </a:spcAft>
              <a:buSzPts val="117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24" name="Google Shape;24;p41"/>
          <p:cNvSpPr txBox="1">
            <a:spLocks noGrp="1"/>
          </p:cNvSpPr>
          <p:nvPr>
            <p:ph type="dt" idx="10"/>
          </p:nvPr>
        </p:nvSpPr>
        <p:spPr>
          <a:xfrm>
            <a:off x="76200" y="6068699"/>
            <a:ext cx="2057400" cy="685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2085393" y="236538"/>
            <a:ext cx="586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blipFill rotWithShape="1">
          <a:blip r:embed="rId2">
            <a:alphaModFix/>
          </a:blip>
          <a:tile tx="0" ty="0" sx="100000" sy="100000" flip="none" algn="tl"/>
        </a:blipFill>
        <a:effectLst/>
      </p:bgPr>
    </p:bg>
    <p:spTree>
      <p:nvGrpSpPr>
        <p:cNvPr id="1" name="Shape 92"/>
        <p:cNvGrpSpPr/>
        <p:nvPr/>
      </p:nvGrpSpPr>
      <p:grpSpPr>
        <a:xfrm>
          <a:off x="0" y="0"/>
          <a:ext cx="0" cy="0"/>
          <a:chOff x="0" y="0"/>
          <a:chExt cx="0" cy="0"/>
        </a:xfrm>
      </p:grpSpPr>
      <p:sp>
        <p:nvSpPr>
          <p:cNvPr id="93" name="Google Shape;93;p49"/>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1020"/>
              <a:buFont typeface="Twentieth Century"/>
              <a:buNone/>
              <a:defRPr sz="1700"/>
            </a:lvl1pPr>
            <a:lvl2pPr marL="914400" lvl="1" indent="-228600" algn="l">
              <a:lnSpc>
                <a:spcPct val="100000"/>
              </a:lnSpc>
              <a:spcBef>
                <a:spcPts val="550"/>
              </a:spcBef>
              <a:spcAft>
                <a:spcPts val="0"/>
              </a:spcAft>
              <a:buSzPts val="840"/>
              <a:buFont typeface="Twentieth Century"/>
              <a:buNone/>
              <a:defRPr sz="1200"/>
            </a:lvl2pPr>
            <a:lvl3pPr marL="1371600" lvl="2" indent="-228600" algn="l">
              <a:lnSpc>
                <a:spcPct val="100000"/>
              </a:lnSpc>
              <a:spcBef>
                <a:spcPts val="500"/>
              </a:spcBef>
              <a:spcAft>
                <a:spcPts val="0"/>
              </a:spcAft>
              <a:buSzPts val="750"/>
              <a:buFont typeface="Twentieth Century"/>
              <a:buNone/>
              <a:defRPr sz="1000"/>
            </a:lvl3pPr>
            <a:lvl4pPr marL="1828800" lvl="3" indent="-228600" algn="l">
              <a:lnSpc>
                <a:spcPct val="100000"/>
              </a:lnSpc>
              <a:spcBef>
                <a:spcPts val="400"/>
              </a:spcBef>
              <a:spcAft>
                <a:spcPts val="0"/>
              </a:spcAft>
              <a:buSzPts val="675"/>
              <a:buFont typeface="Twentieth Century"/>
              <a:buNone/>
              <a:defRPr sz="900"/>
            </a:lvl4pPr>
            <a:lvl5pPr marL="2286000" lvl="4" indent="-228600" algn="l">
              <a:lnSpc>
                <a:spcPct val="100000"/>
              </a:lnSpc>
              <a:spcBef>
                <a:spcPts val="400"/>
              </a:spcBef>
              <a:spcAft>
                <a:spcPts val="0"/>
              </a:spcAft>
              <a:buSzPts val="585"/>
              <a:buFont typeface="Twentieth Century"/>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4" name="Google Shape;94;p49"/>
          <p:cNvSpPr/>
          <p:nvPr/>
        </p:nvSpPr>
        <p:spPr>
          <a:xfrm>
            <a:off x="-9144" y="4572000"/>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5" name="Google Shape;95;p49"/>
          <p:cNvSpPr/>
          <p:nvPr/>
        </p:nvSpPr>
        <p:spPr>
          <a:xfrm>
            <a:off x="-9144" y="4663440"/>
            <a:ext cx="1463040"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6" name="Google Shape;96;p49"/>
          <p:cNvSpPr/>
          <p:nvPr/>
        </p:nvSpPr>
        <p:spPr>
          <a:xfrm>
            <a:off x="1545336" y="4654296"/>
            <a:ext cx="7598664"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7" name="Google Shape;97;p49"/>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2800"/>
              <a:buFont typeface="Twentieth Century"/>
              <a:buNone/>
              <a:defRPr sz="28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9"/>
          <p:cNvSpPr/>
          <p:nvPr/>
        </p:nvSpPr>
        <p:spPr>
          <a:xfrm>
            <a:off x="1447800" y="0"/>
            <a:ext cx="100584" cy="686714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9" name="Google Shape;99;p49"/>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9"/>
          <p:cNvSpPr txBox="1">
            <a:spLocks noGrp="1"/>
          </p:cNvSpPr>
          <p:nvPr>
            <p:ph type="sldNum" idx="12"/>
          </p:nvPr>
        </p:nvSpPr>
        <p:spPr>
          <a:xfrm>
            <a:off x="0" y="4667249"/>
            <a:ext cx="1447800" cy="663578"/>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01" name="Google Shape;101;p49"/>
          <p:cNvSpPr txBox="1">
            <a:spLocks noGrp="1"/>
          </p:cNvSpPr>
          <p:nvPr>
            <p:ph type="ftr" idx="11"/>
          </p:nvPr>
        </p:nvSpPr>
        <p:spPr>
          <a:xfrm>
            <a:off x="1600200" y="6248206"/>
            <a:ext cx="4572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9"/>
          <p:cNvSpPr>
            <a:spLocks noGrp="1"/>
          </p:cNvSpPr>
          <p:nvPr>
            <p:ph type="pic" idx="2"/>
          </p:nvPr>
        </p:nvSpPr>
        <p:spPr>
          <a:xfrm>
            <a:off x="1560576" y="0"/>
            <a:ext cx="7583424" cy="4568952"/>
          </a:xfrm>
          <a:prstGeom prst="rect">
            <a:avLst/>
          </a:prstGeom>
          <a:solidFill>
            <a:srgbClr val="DCE5EE"/>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3"/>
        <p:cNvGrpSpPr/>
        <p:nvPr/>
      </p:nvGrpSpPr>
      <p:grpSpPr>
        <a:xfrm>
          <a:off x="0" y="0"/>
          <a:ext cx="0" cy="0"/>
          <a:chOff x="0" y="0"/>
          <a:chExt cx="0" cy="0"/>
        </a:xfrm>
      </p:grpSpPr>
      <p:sp>
        <p:nvSpPr>
          <p:cNvPr id="104" name="Google Shape;104;p5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50"/>
          <p:cNvSpPr txBox="1">
            <a:spLocks noGrp="1"/>
          </p:cNvSpPr>
          <p:nvPr>
            <p:ph type="body" idx="1"/>
          </p:nvPr>
        </p:nvSpPr>
        <p:spPr>
          <a:xfrm rot="5400000">
            <a:off x="2426208" y="-213360"/>
            <a:ext cx="4526280" cy="8153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6" name="Google Shape;106;p5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0"/>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50"/>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solidFill>
          <a:schemeClr val="lt1"/>
        </a:solidFill>
        <a:effectLst/>
      </p:bgPr>
    </p:bg>
    <p:spTree>
      <p:nvGrpSpPr>
        <p:cNvPr id="1" name="Shape 109"/>
        <p:cNvGrpSpPr/>
        <p:nvPr/>
      </p:nvGrpSpPr>
      <p:grpSpPr>
        <a:xfrm>
          <a:off x="0" y="0"/>
          <a:ext cx="0" cy="0"/>
          <a:chOff x="0" y="0"/>
          <a:chExt cx="0" cy="0"/>
        </a:xfrm>
      </p:grpSpPr>
      <p:sp>
        <p:nvSpPr>
          <p:cNvPr id="110" name="Google Shape;110;p51"/>
          <p:cNvSpPr txBox="1">
            <a:spLocks noGrp="1"/>
          </p:cNvSpPr>
          <p:nvPr>
            <p:ph type="title"/>
          </p:nvPr>
        </p:nvSpPr>
        <p:spPr>
          <a:xfrm rot="5400000">
            <a:off x="4823619" y="2339182"/>
            <a:ext cx="5516563"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51"/>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12" name="Google Shape;112;p51"/>
          <p:cNvSpPr txBox="1">
            <a:spLocks noGrp="1"/>
          </p:cNvSpPr>
          <p:nvPr>
            <p:ph type="dt" idx="10"/>
          </p:nvPr>
        </p:nvSpPr>
        <p:spPr>
          <a:xfrm>
            <a:off x="6553200" y="6248402"/>
            <a:ext cx="2209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51"/>
          <p:cNvSpPr txBox="1">
            <a:spLocks noGrp="1"/>
          </p:cNvSpPr>
          <p:nvPr>
            <p:ph type="ftr" idx="11"/>
          </p:nvPr>
        </p:nvSpPr>
        <p:spPr>
          <a:xfrm>
            <a:off x="457201" y="6248207"/>
            <a:ext cx="55734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1"/>
          <p:cNvSpPr/>
          <p:nvPr/>
        </p:nvSpPr>
        <p:spPr>
          <a:xfrm>
            <a:off x="6096318" y="0"/>
            <a:ext cx="32004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15" name="Google Shape;115;p51"/>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16" name="Google Shape;116;p51"/>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17" name="Google Shape;117;p51"/>
          <p:cNvSpPr txBox="1">
            <a:spLocks noGrp="1"/>
          </p:cNvSpPr>
          <p:nvPr>
            <p:ph type="sldNum" idx="12"/>
          </p:nvPr>
        </p:nvSpPr>
        <p:spPr>
          <a:xfrm rot="5400000">
            <a:off x="5989638" y="14446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2"/>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2"/>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41" name="Google Shape;41;p42"/>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43"/>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3"/>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3"/>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44"/>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4"/>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0" name="Google Shape;50;p44"/>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44"/>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44"/>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54"/>
        <p:cNvGrpSpPr/>
        <p:nvPr/>
      </p:nvGrpSpPr>
      <p:grpSpPr>
        <a:xfrm>
          <a:off x="0" y="0"/>
          <a:ext cx="0" cy="0"/>
          <a:chOff x="0" y="0"/>
          <a:chExt cx="0" cy="0"/>
        </a:xfrm>
      </p:grpSpPr>
      <p:sp>
        <p:nvSpPr>
          <p:cNvPr id="55" name="Google Shape;55;p40"/>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56" name="Google Shape;56;p40"/>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57" name="Google Shape;57;p40"/>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58" name="Google Shape;58;p40"/>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4400"/>
              <a:buFont typeface="Twentieth Century"/>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700"/>
              </a:spcBef>
              <a:spcAft>
                <a:spcPts val="0"/>
              </a:spcAft>
              <a:buSzPts val="1560"/>
              <a:buNone/>
              <a:defRPr sz="2600">
                <a:solidFill>
                  <a:srgbClr val="FFFFFF"/>
                </a:solidFill>
              </a:defRPr>
            </a:lvl1pPr>
            <a:lvl2pPr lvl="1" algn="ctr">
              <a:lnSpc>
                <a:spcPct val="100000"/>
              </a:lnSpc>
              <a:spcBef>
                <a:spcPts val="550"/>
              </a:spcBef>
              <a:spcAft>
                <a:spcPts val="0"/>
              </a:spcAft>
              <a:buSzPts val="1260"/>
              <a:buNone/>
              <a:defRPr/>
            </a:lvl2pPr>
            <a:lvl3pPr lvl="2" algn="ctr">
              <a:lnSpc>
                <a:spcPct val="100000"/>
              </a:lnSpc>
              <a:spcBef>
                <a:spcPts val="500"/>
              </a:spcBef>
              <a:spcAft>
                <a:spcPts val="0"/>
              </a:spcAft>
              <a:buSzPts val="1350"/>
              <a:buNone/>
              <a:defRPr/>
            </a:lvl3pPr>
            <a:lvl4pPr lvl="3" algn="ctr">
              <a:lnSpc>
                <a:spcPct val="100000"/>
              </a:lnSpc>
              <a:spcBef>
                <a:spcPts val="400"/>
              </a:spcBef>
              <a:spcAft>
                <a:spcPts val="0"/>
              </a:spcAft>
              <a:buSzPts val="1350"/>
              <a:buNone/>
              <a:defRPr/>
            </a:lvl4pPr>
            <a:lvl5pPr lvl="4" algn="ctr">
              <a:lnSpc>
                <a:spcPct val="100000"/>
              </a:lnSpc>
              <a:spcBef>
                <a:spcPts val="400"/>
              </a:spcBef>
              <a:spcAft>
                <a:spcPts val="0"/>
              </a:spcAft>
              <a:buSzPts val="117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60" name="Google Shape;60;p40"/>
          <p:cNvSpPr txBox="1">
            <a:spLocks noGrp="1"/>
          </p:cNvSpPr>
          <p:nvPr>
            <p:ph type="dt" idx="10"/>
          </p:nvPr>
        </p:nvSpPr>
        <p:spPr>
          <a:xfrm>
            <a:off x="76200" y="6068699"/>
            <a:ext cx="2057400" cy="685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0"/>
          <p:cNvSpPr txBox="1">
            <a:spLocks noGrp="1"/>
          </p:cNvSpPr>
          <p:nvPr>
            <p:ph type="ftr" idx="11"/>
          </p:nvPr>
        </p:nvSpPr>
        <p:spPr>
          <a:xfrm>
            <a:off x="2085393" y="236538"/>
            <a:ext cx="586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0"/>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rotWithShape="1">
          <a:blip r:embed="rId2">
            <a:alphaModFix/>
          </a:blip>
          <a:tile tx="0" ty="0" sx="100000" sy="100000" flip="none" algn="tl"/>
        </a:blipFill>
        <a:effectLst/>
      </p:bgPr>
    </p:bg>
    <p:spTree>
      <p:nvGrpSpPr>
        <p:cNvPr id="1" name="Shape 63"/>
        <p:cNvGrpSpPr/>
        <p:nvPr/>
      </p:nvGrpSpPr>
      <p:grpSpPr>
        <a:xfrm>
          <a:off x="0" y="0"/>
          <a:ext cx="0" cy="0"/>
          <a:chOff x="0" y="0"/>
          <a:chExt cx="0" cy="0"/>
        </a:xfrm>
      </p:grpSpPr>
      <p:sp>
        <p:nvSpPr>
          <p:cNvPr id="64" name="Google Shape;64;p45"/>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1680"/>
              <a:buNone/>
              <a:defRPr sz="2800">
                <a:solidFill>
                  <a:schemeClr val="dk2"/>
                </a:solidFill>
              </a:defRPr>
            </a:lvl1pPr>
            <a:lvl2pPr marL="914400" lvl="1" indent="-228600" algn="l">
              <a:lnSpc>
                <a:spcPct val="100000"/>
              </a:lnSpc>
              <a:spcBef>
                <a:spcPts val="550"/>
              </a:spcBef>
              <a:spcAft>
                <a:spcPts val="0"/>
              </a:spcAft>
              <a:buSzPts val="1260"/>
              <a:buNone/>
              <a:defRPr sz="1800">
                <a:solidFill>
                  <a:srgbClr val="888888"/>
                </a:solidFill>
              </a:defRPr>
            </a:lvl2pPr>
            <a:lvl3pPr marL="1371600" lvl="2" indent="-228600" algn="l">
              <a:lnSpc>
                <a:spcPct val="100000"/>
              </a:lnSpc>
              <a:spcBef>
                <a:spcPts val="500"/>
              </a:spcBef>
              <a:spcAft>
                <a:spcPts val="0"/>
              </a:spcAft>
              <a:buSzPts val="1200"/>
              <a:buNone/>
              <a:defRPr sz="1600">
                <a:solidFill>
                  <a:srgbClr val="888888"/>
                </a:solidFill>
              </a:defRPr>
            </a:lvl3pPr>
            <a:lvl4pPr marL="1828800" lvl="3" indent="-228600" algn="l">
              <a:lnSpc>
                <a:spcPct val="100000"/>
              </a:lnSpc>
              <a:spcBef>
                <a:spcPts val="400"/>
              </a:spcBef>
              <a:spcAft>
                <a:spcPts val="0"/>
              </a:spcAft>
              <a:buSzPts val="1050"/>
              <a:buNone/>
              <a:defRPr sz="1400">
                <a:solidFill>
                  <a:srgbClr val="888888"/>
                </a:solidFill>
              </a:defRPr>
            </a:lvl4pPr>
            <a:lvl5pPr marL="2286000" lvl="4" indent="-228600" algn="l">
              <a:lnSpc>
                <a:spcPct val="100000"/>
              </a:lnSpc>
              <a:spcBef>
                <a:spcPts val="400"/>
              </a:spcBef>
              <a:spcAft>
                <a:spcPts val="0"/>
              </a:spcAft>
              <a:buSzPts val="91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5" name="Google Shape;65;p45"/>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66" name="Google Shape;66;p45"/>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67" name="Google Shape;67;p45"/>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68" name="Google Shape;68;p45"/>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4400"/>
              <a:buFont typeface="Twentieth Century"/>
              <a:buNone/>
              <a:defRPr sz="4400" b="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5"/>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5"/>
          <p:cNvSpPr txBox="1">
            <a:spLocks noGrp="1"/>
          </p:cNvSpPr>
          <p:nvPr>
            <p:ph type="sldNum" idx="12"/>
          </p:nvPr>
        </p:nvSpPr>
        <p:spPr>
          <a:xfrm>
            <a:off x="0" y="1752600"/>
            <a:ext cx="1295400" cy="701676"/>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71" name="Google Shape;71;p45"/>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533400" y="273050"/>
            <a:ext cx="8153400" cy="8699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4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6"/>
          <p:cNvSpPr txBox="1">
            <a:spLocks noGrp="1"/>
          </p:cNvSpPr>
          <p:nvPr>
            <p:ph type="body" idx="1"/>
          </p:nvPr>
        </p:nvSpPr>
        <p:spPr>
          <a:xfrm>
            <a:off x="609600" y="2438400"/>
            <a:ext cx="3886200" cy="3581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5" name="Google Shape;75;p46"/>
          <p:cNvSpPr txBox="1">
            <a:spLocks noGrp="1"/>
          </p:cNvSpPr>
          <p:nvPr>
            <p:ph type="body" idx="2"/>
          </p:nvPr>
        </p:nvSpPr>
        <p:spPr>
          <a:xfrm>
            <a:off x="4800600" y="2438400"/>
            <a:ext cx="3886200" cy="3581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6" name="Google Shape;76;p46"/>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78" name="Google Shape;78;p46"/>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6"/>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lnSpc>
                <a:spcPct val="100000"/>
              </a:lnSpc>
              <a:spcBef>
                <a:spcPts val="700"/>
              </a:spcBef>
              <a:spcAft>
                <a:spcPts val="0"/>
              </a:spcAft>
              <a:buSzPts val="1200"/>
              <a:buFont typeface="Twentieth Century"/>
              <a:buNone/>
              <a:defRPr sz="2000" b="1">
                <a:solidFill>
                  <a:srgbClr val="FFFFFF"/>
                </a:solidFill>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 name="Google Shape;80;p46"/>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l">
              <a:lnSpc>
                <a:spcPct val="100000"/>
              </a:lnSpc>
              <a:spcBef>
                <a:spcPts val="700"/>
              </a:spcBef>
              <a:spcAft>
                <a:spcPts val="0"/>
              </a:spcAft>
              <a:buSzPts val="1200"/>
              <a:buFont typeface="Twentieth Century"/>
              <a:buNone/>
              <a:defRPr sz="2000" b="1">
                <a:solidFill>
                  <a:srgbClr val="FFFFFF"/>
                </a:solidFill>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1"/>
        <p:cNvGrpSpPr/>
        <p:nvPr/>
      </p:nvGrpSpPr>
      <p:grpSpPr>
        <a:xfrm>
          <a:off x="0" y="0"/>
          <a:ext cx="0" cy="0"/>
          <a:chOff x="0" y="0"/>
          <a:chExt cx="0" cy="0"/>
        </a:xfrm>
      </p:grpSpPr>
      <p:sp>
        <p:nvSpPr>
          <p:cNvPr id="82" name="Google Shape;82;p4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7"/>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7"/>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48"/>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400"/>
              <a:buFont typeface="Twentieth Century"/>
              <a:buNone/>
              <a:defRPr sz="4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8"/>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8"/>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90" name="Google Shape;90;p48"/>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rmAutofit/>
          </a:bodyPr>
          <a:lstStyle>
            <a:lvl1pPr marL="457200" lvl="0" indent="-228600" algn="l">
              <a:lnSpc>
                <a:spcPct val="100000"/>
              </a:lnSpc>
              <a:spcBef>
                <a:spcPts val="700"/>
              </a:spcBef>
              <a:spcAft>
                <a:spcPts val="0"/>
              </a:spcAft>
              <a:buSzPts val="1080"/>
              <a:buNone/>
              <a:defRPr sz="1800">
                <a:solidFill>
                  <a:schemeClr val="lt1"/>
                </a:solidFill>
                <a:latin typeface="Twentieth Century"/>
                <a:ea typeface="Twentieth Century"/>
                <a:cs typeface="Twentieth Century"/>
                <a:sym typeface="Twentieth Century"/>
              </a:defRPr>
            </a:lvl1pPr>
            <a:lvl2pPr marL="914400" lvl="1" indent="-228600" algn="l">
              <a:lnSpc>
                <a:spcPct val="100000"/>
              </a:lnSpc>
              <a:spcBef>
                <a:spcPts val="1000"/>
              </a:spcBef>
              <a:spcAft>
                <a:spcPts val="0"/>
              </a:spcAft>
              <a:buSzPts val="840"/>
              <a:buNone/>
              <a:defRPr sz="1200">
                <a:solidFill>
                  <a:schemeClr val="lt1"/>
                </a:solidFill>
                <a:latin typeface="Twentieth Century"/>
                <a:ea typeface="Twentieth Century"/>
                <a:cs typeface="Twentieth Century"/>
                <a:sym typeface="Twentieth Century"/>
              </a:defRPr>
            </a:lvl2pPr>
            <a:lvl3pPr marL="1371600" lvl="2" indent="-228600" algn="l">
              <a:lnSpc>
                <a:spcPct val="100000"/>
              </a:lnSpc>
              <a:spcBef>
                <a:spcPts val="500"/>
              </a:spcBef>
              <a:spcAft>
                <a:spcPts val="0"/>
              </a:spcAft>
              <a:buSzPts val="750"/>
              <a:buNone/>
              <a:defRPr sz="1000">
                <a:solidFill>
                  <a:schemeClr val="lt1"/>
                </a:solidFill>
                <a:latin typeface="Twentieth Century"/>
                <a:ea typeface="Twentieth Century"/>
                <a:cs typeface="Twentieth Century"/>
                <a:sym typeface="Twentieth Century"/>
              </a:defRPr>
            </a:lvl3pPr>
            <a:lvl4pPr marL="1828800" lvl="3" indent="-228600" algn="l">
              <a:lnSpc>
                <a:spcPct val="100000"/>
              </a:lnSpc>
              <a:spcBef>
                <a:spcPts val="400"/>
              </a:spcBef>
              <a:spcAft>
                <a:spcPts val="0"/>
              </a:spcAft>
              <a:buSzPts val="675"/>
              <a:buNone/>
              <a:defRPr sz="900">
                <a:solidFill>
                  <a:schemeClr val="lt1"/>
                </a:solidFill>
                <a:latin typeface="Twentieth Century"/>
                <a:ea typeface="Twentieth Century"/>
                <a:cs typeface="Twentieth Century"/>
                <a:sym typeface="Twentieth Century"/>
              </a:defRPr>
            </a:lvl4pPr>
            <a:lvl5pPr marL="2286000" lvl="4" indent="-228600" algn="l">
              <a:lnSpc>
                <a:spcPct val="100000"/>
              </a:lnSpc>
              <a:spcBef>
                <a:spcPts val="400"/>
              </a:spcBef>
              <a:spcAft>
                <a:spcPts val="0"/>
              </a:spcAft>
              <a:buSzPts val="585"/>
              <a:buNone/>
              <a:defRPr sz="900">
                <a:solidFill>
                  <a:schemeClr val="lt1"/>
                </a:solidFill>
                <a:latin typeface="Twentieth Century"/>
                <a:ea typeface="Twentieth Century"/>
                <a:cs typeface="Twentieth Century"/>
                <a:sym typeface="Twentieth Century"/>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1" name="Google Shape;91;p48"/>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2"/>
              </a:buClr>
              <a:buSzPts val="4400"/>
              <a:buFont typeface="Twentieth Century"/>
              <a:buNone/>
              <a:defRPr sz="4400" b="0" i="0" u="none" strike="noStrike" cap="none">
                <a:solidFill>
                  <a:schemeClr val="lt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612648" y="1600200"/>
            <a:ext cx="8153400" cy="4526280"/>
          </a:xfrm>
          <a:prstGeom prst="rect">
            <a:avLst/>
          </a:prstGeom>
          <a:noFill/>
          <a:ln>
            <a:noFill/>
          </a:ln>
        </p:spPr>
        <p:txBody>
          <a:bodyPr spcFirstLastPara="1" wrap="square" lIns="91425" tIns="45700" rIns="91425" bIns="45700" anchor="t" anchorCtr="0">
            <a:normAutofit/>
          </a:bodyPr>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chemeClr val="lt1"/>
                </a:solidFill>
                <a:latin typeface="Twentieth Century"/>
                <a:ea typeface="Twentieth Century"/>
                <a:cs typeface="Twentieth Century"/>
                <a:sym typeface="Twentieth Century"/>
              </a:defRPr>
            </a:lvl1pPr>
            <a:lvl2pPr marL="914400" marR="0" lvl="1" indent="-344169" algn="l" rtl="0">
              <a:lnSpc>
                <a:spcPct val="100000"/>
              </a:lnSpc>
              <a:spcBef>
                <a:spcPts val="550"/>
              </a:spcBef>
              <a:spcAft>
                <a:spcPts val="0"/>
              </a:spcAft>
              <a:buClr>
                <a:schemeClr val="accent1"/>
              </a:buClr>
              <a:buSzPts val="1820"/>
              <a:buFont typeface="Noto Sans Symbols"/>
              <a:buChar char="🞑"/>
              <a:defRPr sz="2600" b="0" i="0" u="none" strike="noStrike" cap="none">
                <a:solidFill>
                  <a:schemeClr val="lt1"/>
                </a:solidFill>
                <a:latin typeface="Twentieth Century"/>
                <a:ea typeface="Twentieth Century"/>
                <a:cs typeface="Twentieth Century"/>
                <a:sym typeface="Twentieth Century"/>
              </a:defRPr>
            </a:lvl2pPr>
            <a:lvl3pPr marL="1371600" marR="0" lvl="2" indent="-338137" algn="l" rtl="0">
              <a:lnSpc>
                <a:spcPct val="100000"/>
              </a:lnSpc>
              <a:spcBef>
                <a:spcPts val="500"/>
              </a:spcBef>
              <a:spcAft>
                <a:spcPts val="0"/>
              </a:spcAft>
              <a:buClr>
                <a:schemeClr val="accent2"/>
              </a:buClr>
              <a:buSzPts val="1725"/>
              <a:buFont typeface="Noto Sans Symbols"/>
              <a:buChar char="■"/>
              <a:defRPr sz="2300" b="0" i="0" u="none" strike="noStrike" cap="none">
                <a:solidFill>
                  <a:schemeClr val="lt1"/>
                </a:solidFill>
                <a:latin typeface="Twentieth Century"/>
                <a:ea typeface="Twentieth Century"/>
                <a:cs typeface="Twentieth Century"/>
                <a:sym typeface="Twentieth Century"/>
              </a:defRPr>
            </a:lvl3pPr>
            <a:lvl4pPr marL="1828800" marR="0" lvl="3" indent="-323850" algn="l" rtl="0">
              <a:lnSpc>
                <a:spcPct val="100000"/>
              </a:lnSpc>
              <a:spcBef>
                <a:spcPts val="400"/>
              </a:spcBef>
              <a:spcAft>
                <a:spcPts val="0"/>
              </a:spcAft>
              <a:buClr>
                <a:schemeClr val="accent3"/>
              </a:buClr>
              <a:buSzPts val="1500"/>
              <a:buFont typeface="Noto Sans Symbols"/>
              <a:buChar char="■"/>
              <a:defRPr sz="2000" b="0" i="0" u="none" strike="noStrike" cap="none">
                <a:solidFill>
                  <a:schemeClr val="lt1"/>
                </a:solidFill>
                <a:latin typeface="Twentieth Century"/>
                <a:ea typeface="Twentieth Century"/>
                <a:cs typeface="Twentieth Century"/>
                <a:sym typeface="Twentieth Century"/>
              </a:defRPr>
            </a:lvl4pPr>
            <a:lvl5pPr marL="2286000" marR="0" lvl="4" indent="-311150" algn="l" rtl="0">
              <a:lnSpc>
                <a:spcPct val="100000"/>
              </a:lnSpc>
              <a:spcBef>
                <a:spcPts val="400"/>
              </a:spcBef>
              <a:spcAft>
                <a:spcPts val="0"/>
              </a:spcAft>
              <a:buClr>
                <a:schemeClr val="accent4"/>
              </a:buClr>
              <a:buSzPts val="1300"/>
              <a:buFont typeface="Noto Sans Symbols"/>
              <a:buChar char="■"/>
              <a:defRPr sz="2000" b="0" i="0" u="none" strike="noStrike" cap="none">
                <a:solidFill>
                  <a:schemeClr val="lt1"/>
                </a:solidFill>
                <a:latin typeface="Twentieth Century"/>
                <a:ea typeface="Twentieth Century"/>
                <a:cs typeface="Twentieth Century"/>
                <a:sym typeface="Twentieth Century"/>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6pPr>
            <a:lvl7pPr marL="3200400" marR="0" lvl="6" indent="-342900" algn="l" rtl="0">
              <a:lnSpc>
                <a:spcPct val="100000"/>
              </a:lnSpc>
              <a:spcBef>
                <a:spcPts val="360"/>
              </a:spcBef>
              <a:spcAft>
                <a:spcPts val="0"/>
              </a:spcAft>
              <a:buClr>
                <a:schemeClr val="accent2"/>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7pPr>
            <a:lvl8pPr marL="3657600" marR="0" lvl="7" indent="-342900" algn="l" rtl="0">
              <a:lnSpc>
                <a:spcPct val="100000"/>
              </a:lnSpc>
              <a:spcBef>
                <a:spcPts val="360"/>
              </a:spcBef>
              <a:spcAft>
                <a:spcPts val="0"/>
              </a:spcAft>
              <a:buClr>
                <a:schemeClr val="accent3"/>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8pPr>
            <a:lvl9pPr marL="4114800" marR="0" lvl="8" indent="-342900" algn="l" rtl="0">
              <a:lnSpc>
                <a:spcPct val="100000"/>
              </a:lnSpc>
              <a:spcBef>
                <a:spcPts val="360"/>
              </a:spcBef>
              <a:spcAft>
                <a:spcPts val="0"/>
              </a:spcAft>
              <a:buClr>
                <a:schemeClr val="accent4"/>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2" name="Google Shape;12;p39"/>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3" name="Google Shape;13;p39"/>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lt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4" name="Google Shape;14;p39"/>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5" name="Google Shape;15;p39"/>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6" name="Google Shape;16;p39"/>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7" name="Google Shape;17;p39"/>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Twentieth Century"/>
              <a:buNone/>
              <a:defRPr sz="4400" b="0" i="0" u="none" strike="noStrike" cap="none">
                <a:solidFill>
                  <a:schemeClr val="dk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38"/>
          <p:cNvSpPr txBox="1">
            <a:spLocks noGrp="1"/>
          </p:cNvSpPr>
          <p:nvPr>
            <p:ph type="body" idx="1"/>
          </p:nvPr>
        </p:nvSpPr>
        <p:spPr>
          <a:xfrm>
            <a:off x="612648" y="1600200"/>
            <a:ext cx="8153400" cy="4526280"/>
          </a:xfrm>
          <a:prstGeom prst="rect">
            <a:avLst/>
          </a:prstGeom>
          <a:noFill/>
          <a:ln>
            <a:noFill/>
          </a:ln>
        </p:spPr>
        <p:txBody>
          <a:bodyPr spcFirstLastPara="1" wrap="square" lIns="91425" tIns="45700" rIns="91425" bIns="45700" anchor="t" anchorCtr="0">
            <a:normAutofit/>
          </a:bodyPr>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chemeClr val="dk1"/>
                </a:solidFill>
                <a:latin typeface="Twentieth Century"/>
                <a:ea typeface="Twentieth Century"/>
                <a:cs typeface="Twentieth Century"/>
                <a:sym typeface="Twentieth Century"/>
              </a:defRPr>
            </a:lvl1pPr>
            <a:lvl2pPr marL="914400" marR="0" lvl="1" indent="-344169" algn="l" rtl="0">
              <a:lnSpc>
                <a:spcPct val="100000"/>
              </a:lnSpc>
              <a:spcBef>
                <a:spcPts val="550"/>
              </a:spcBef>
              <a:spcAft>
                <a:spcPts val="0"/>
              </a:spcAft>
              <a:buClr>
                <a:schemeClr val="accent1"/>
              </a:buClr>
              <a:buSzPts val="1820"/>
              <a:buFont typeface="Noto Sans Symbols"/>
              <a:buChar char="🞑"/>
              <a:defRPr sz="2600" b="0" i="0" u="none" strike="noStrike" cap="none">
                <a:solidFill>
                  <a:schemeClr val="dk1"/>
                </a:solidFill>
                <a:latin typeface="Twentieth Century"/>
                <a:ea typeface="Twentieth Century"/>
                <a:cs typeface="Twentieth Century"/>
                <a:sym typeface="Twentieth Century"/>
              </a:defRPr>
            </a:lvl2pPr>
            <a:lvl3pPr marL="1371600" marR="0" lvl="2" indent="-338137" algn="l" rtl="0">
              <a:lnSpc>
                <a:spcPct val="100000"/>
              </a:lnSpc>
              <a:spcBef>
                <a:spcPts val="500"/>
              </a:spcBef>
              <a:spcAft>
                <a:spcPts val="0"/>
              </a:spcAft>
              <a:buClr>
                <a:schemeClr val="accent2"/>
              </a:buClr>
              <a:buSzPts val="1725"/>
              <a:buFont typeface="Noto Sans Symbols"/>
              <a:buChar char="■"/>
              <a:defRPr sz="2300" b="0" i="0" u="none" strike="noStrike" cap="none">
                <a:solidFill>
                  <a:schemeClr val="dk1"/>
                </a:solidFill>
                <a:latin typeface="Twentieth Century"/>
                <a:ea typeface="Twentieth Century"/>
                <a:cs typeface="Twentieth Century"/>
                <a:sym typeface="Twentieth Century"/>
              </a:defRPr>
            </a:lvl3pPr>
            <a:lvl4pPr marL="1828800" marR="0" lvl="3" indent="-323850" algn="l" rtl="0">
              <a:lnSpc>
                <a:spcPct val="100000"/>
              </a:lnSpc>
              <a:spcBef>
                <a:spcPts val="400"/>
              </a:spcBef>
              <a:spcAft>
                <a:spcPts val="0"/>
              </a:spcAft>
              <a:buClr>
                <a:schemeClr val="accent3"/>
              </a:buClr>
              <a:buSzPts val="1500"/>
              <a:buFont typeface="Noto Sans Symbols"/>
              <a:buChar char="■"/>
              <a:defRPr sz="2000" b="0" i="0" u="none" strike="noStrike" cap="none">
                <a:solidFill>
                  <a:schemeClr val="dk1"/>
                </a:solidFill>
                <a:latin typeface="Twentieth Century"/>
                <a:ea typeface="Twentieth Century"/>
                <a:cs typeface="Twentieth Century"/>
                <a:sym typeface="Twentieth Century"/>
              </a:defRPr>
            </a:lvl4pPr>
            <a:lvl5pPr marL="2286000" marR="0" lvl="4" indent="-311150" algn="l" rtl="0">
              <a:lnSpc>
                <a:spcPct val="100000"/>
              </a:lnSpc>
              <a:spcBef>
                <a:spcPts val="400"/>
              </a:spcBef>
              <a:spcAft>
                <a:spcPts val="0"/>
              </a:spcAft>
              <a:buClr>
                <a:schemeClr val="accent4"/>
              </a:buClr>
              <a:buSzPts val="1300"/>
              <a:buFont typeface="Noto Sans Symbols"/>
              <a:buChar char="■"/>
              <a:defRPr sz="2000" b="0" i="0" u="none" strike="noStrike" cap="none">
                <a:solidFill>
                  <a:schemeClr val="dk1"/>
                </a:solidFill>
                <a:latin typeface="Twentieth Century"/>
                <a:ea typeface="Twentieth Century"/>
                <a:cs typeface="Twentieth Century"/>
                <a:sym typeface="Twentieth Century"/>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100000"/>
              </a:lnSpc>
              <a:spcBef>
                <a:spcPts val="36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100000"/>
              </a:lnSpc>
              <a:spcBef>
                <a:spcPts val="360"/>
              </a:spcBef>
              <a:spcAft>
                <a:spcPts val="0"/>
              </a:spcAft>
              <a:buClr>
                <a:schemeClr val="accent3"/>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100000"/>
              </a:lnSpc>
              <a:spcBef>
                <a:spcPts val="360"/>
              </a:spcBef>
              <a:spcAft>
                <a:spcPts val="0"/>
              </a:spcAft>
              <a:buClr>
                <a:schemeClr val="accent4"/>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0" name="Google Shape;30;p3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1" name="Google Shape;31;p38"/>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2" name="Google Shape;32;p38"/>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3" name="Google Shape;33;p38"/>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4" name="Google Shape;34;p38"/>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5" name="Google Shape;35;p38"/>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jennifer.d.Liddle@wv.gov"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2c039fc0409_0_0"/>
          <p:cNvPicPr preferRelativeResize="0"/>
          <p:nvPr/>
        </p:nvPicPr>
        <p:blipFill rotWithShape="1">
          <a:blip r:embed="rId3">
            <a:alphaModFix/>
          </a:blip>
          <a:srcRect/>
          <a:stretch/>
        </p:blipFill>
        <p:spPr>
          <a:xfrm>
            <a:off x="37075" y="221575"/>
            <a:ext cx="8991600" cy="503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c08c631d76_0_28"/>
          <p:cNvSpPr txBox="1">
            <a:spLocks noGrp="1"/>
          </p:cNvSpPr>
          <p:nvPr>
            <p:ph type="title"/>
          </p:nvPr>
        </p:nvSpPr>
        <p:spPr>
          <a:xfrm>
            <a:off x="609600" y="228600"/>
            <a:ext cx="81534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Countywide Wastewater Plan</a:t>
            </a:r>
            <a:endParaRPr/>
          </a:p>
        </p:txBody>
      </p:sp>
      <p:sp>
        <p:nvSpPr>
          <p:cNvPr id="194" name="Google Shape;194;g2c08c631d76_0_28"/>
          <p:cNvSpPr txBox="1"/>
          <p:nvPr/>
        </p:nvSpPr>
        <p:spPr>
          <a:xfrm>
            <a:off x="959175" y="2137825"/>
            <a:ext cx="5912400" cy="2031900"/>
          </a:xfrm>
          <a:prstGeom prst="rect">
            <a:avLst/>
          </a:prstGeom>
          <a:noFill/>
          <a:ln>
            <a:noFill/>
          </a:ln>
        </p:spPr>
        <p:txBody>
          <a:bodyPr spcFirstLastPara="1" wrap="square" lIns="91425" tIns="91425" rIns="91425" bIns="91425" anchor="t" anchorCtr="0">
            <a:spAutoFit/>
          </a:bodyPr>
          <a:lstStyle/>
          <a:p>
            <a:pPr marL="457200" lvl="0" indent="-304800" algn="l" rtl="0">
              <a:spcBef>
                <a:spcPts val="1400"/>
              </a:spcBef>
              <a:spcAft>
                <a:spcPts val="0"/>
              </a:spcAft>
              <a:buClr>
                <a:schemeClr val="dk1"/>
              </a:buClr>
              <a:buSzPts val="1200"/>
              <a:buFont typeface="Times New Roman"/>
              <a:buChar char="●"/>
            </a:pPr>
            <a:r>
              <a:rPr lang="en-US" sz="1200" b="1" i="1">
                <a:solidFill>
                  <a:schemeClr val="dk1"/>
                </a:solidFill>
                <a:latin typeface="Times New Roman"/>
                <a:ea typeface="Times New Roman"/>
                <a:cs typeface="Times New Roman"/>
                <a:sym typeface="Times New Roman"/>
              </a:rPr>
              <a:t>Sewer Line Extensions. </a:t>
            </a:r>
            <a:r>
              <a:rPr lang="en-US" sz="1200" b="1">
                <a:solidFill>
                  <a:schemeClr val="dk1"/>
                </a:solidFill>
                <a:latin typeface="Times New Roman"/>
                <a:ea typeface="Times New Roman"/>
                <a:cs typeface="Times New Roman"/>
                <a:sym typeface="Times New Roman"/>
              </a:rPr>
              <a:t>In some areas, extending large sewer lines from existing municipal systems or package plants to outlying communities will be the solution.</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US" sz="1200" b="1" i="1">
                <a:solidFill>
                  <a:schemeClr val="dk1"/>
                </a:solidFill>
                <a:latin typeface="Times New Roman"/>
                <a:ea typeface="Times New Roman"/>
                <a:cs typeface="Times New Roman"/>
                <a:sym typeface="Times New Roman"/>
              </a:rPr>
              <a:t>Onsite Systems. </a:t>
            </a:r>
            <a:r>
              <a:rPr lang="en-US" sz="1200" b="1">
                <a:solidFill>
                  <a:schemeClr val="dk1"/>
                </a:solidFill>
                <a:latin typeface="Times New Roman"/>
                <a:ea typeface="Times New Roman"/>
                <a:cs typeface="Times New Roman"/>
                <a:sym typeface="Times New Roman"/>
              </a:rPr>
              <a:t>Some areas will require traditional septic systems, which should also allow for secondary treatment options for individual homes.</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US" sz="1200" b="1" i="1">
                <a:solidFill>
                  <a:schemeClr val="dk1"/>
                </a:solidFill>
                <a:latin typeface="Times New Roman"/>
                <a:ea typeface="Times New Roman"/>
                <a:cs typeface="Times New Roman"/>
                <a:sym typeface="Times New Roman"/>
              </a:rPr>
              <a:t>Onsite/Cluster Systems. </a:t>
            </a:r>
            <a:r>
              <a:rPr lang="en-US" sz="1200" b="1">
                <a:solidFill>
                  <a:schemeClr val="dk1"/>
                </a:solidFill>
                <a:latin typeface="Times New Roman"/>
                <a:ea typeface="Times New Roman"/>
                <a:cs typeface="Times New Roman"/>
                <a:sym typeface="Times New Roman"/>
              </a:rPr>
              <a:t>There is a need for a possible combination of individual home treatment systems, which might include clustering several homes together to a shared treatment system.</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1400"/>
              </a:spcAft>
              <a:buClr>
                <a:schemeClr val="dk1"/>
              </a:buClr>
              <a:buSzPts val="1200"/>
              <a:buFont typeface="Times New Roman"/>
              <a:buChar char="●"/>
            </a:pPr>
            <a:r>
              <a:rPr lang="en-US" sz="1200" b="1" i="1">
                <a:solidFill>
                  <a:schemeClr val="dk1"/>
                </a:solidFill>
                <a:latin typeface="Times New Roman"/>
                <a:ea typeface="Times New Roman"/>
                <a:cs typeface="Times New Roman"/>
                <a:sym typeface="Times New Roman"/>
              </a:rPr>
              <a:t>Package Plants. </a:t>
            </a:r>
            <a:r>
              <a:rPr lang="en-US" sz="1200" b="1">
                <a:solidFill>
                  <a:schemeClr val="dk1"/>
                </a:solidFill>
                <a:latin typeface="Times New Roman"/>
                <a:ea typeface="Times New Roman"/>
                <a:cs typeface="Times New Roman"/>
                <a:sym typeface="Times New Roman"/>
              </a:rPr>
              <a:t>This is a centralized sewage treatment system for a small community.</a:t>
            </a:r>
            <a:endParaRPr sz="29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Identified Project Areas (1-7)</a:t>
            </a:r>
            <a:endParaRPr/>
          </a:p>
        </p:txBody>
      </p:sp>
      <p:graphicFrame>
        <p:nvGraphicFramePr>
          <p:cNvPr id="200" name="Google Shape;200;p19"/>
          <p:cNvGraphicFramePr/>
          <p:nvPr/>
        </p:nvGraphicFramePr>
        <p:xfrm>
          <a:off x="762000" y="1524000"/>
          <a:ext cx="3000000" cy="3000000"/>
        </p:xfrm>
        <a:graphic>
          <a:graphicData uri="http://schemas.openxmlformats.org/drawingml/2006/table">
            <a:tbl>
              <a:tblPr firstRow="1" bandRow="1">
                <a:noFill/>
                <a:tableStyleId>{A44F537D-8A83-43A9-ABC3-E1848CE04EB1}</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7089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Project Area/ order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Treatment Strategy</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Weighted Score </a:t>
                      </a:r>
                      <a:r>
                        <a:rPr lang="en-US" sz="1400" u="none" strike="noStrike" cap="none"/>
                        <a:t>(out of 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Pre-requisite </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Description</a:t>
                      </a:r>
                      <a:endParaRPr sz="1800" u="none" strike="noStrike" cap="none"/>
                    </a:p>
                  </a:txBody>
                  <a:tcPr marL="91450" marR="91450" marT="45725" marB="45725"/>
                </a:tc>
                <a:extLst>
                  <a:ext uri="{0D108BD9-81ED-4DB2-BD59-A6C34878D82A}">
                    <a16:rowId xmlns:a16="http://schemas.microsoft.com/office/drawing/2014/main" val="10000"/>
                  </a:ext>
                </a:extLst>
              </a:tr>
              <a:tr h="637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Stringtown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4.6</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extension of Bradshaw</a:t>
                      </a:r>
                      <a:endParaRPr sz="1800" u="none" strike="noStrike" cap="none"/>
                    </a:p>
                  </a:txBody>
                  <a:tcPr marL="91450" marR="91450" marT="45725" marB="45725">
                    <a:solidFill>
                      <a:srgbClr val="D3E1EC"/>
                    </a:solidFill>
                  </a:tcPr>
                </a:tc>
                <a:extLst>
                  <a:ext uri="{0D108BD9-81ED-4DB2-BD59-A6C34878D82A}">
                    <a16:rowId xmlns:a16="http://schemas.microsoft.com/office/drawing/2014/main" val="10001"/>
                  </a:ext>
                </a:extLst>
              </a:tr>
              <a:tr h="410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Ashland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Package Plant</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4.25</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2"/>
                  </a:ext>
                </a:extLst>
              </a:tr>
              <a:tr h="410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Bug Hurley (3)</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4.25</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Jolo Extension</a:t>
                      </a:r>
                      <a:endParaRPr sz="1800" u="none" strike="noStrike" cap="none"/>
                    </a:p>
                  </a:txBody>
                  <a:tcPr marL="91450" marR="91450" marT="45725" marB="45725">
                    <a:solidFill>
                      <a:srgbClr val="B85B22"/>
                    </a:solidFill>
                  </a:tcPr>
                </a:tc>
                <a:extLst>
                  <a:ext uri="{0D108BD9-81ED-4DB2-BD59-A6C34878D82A}">
                    <a16:rowId xmlns:a16="http://schemas.microsoft.com/office/drawing/2014/main" val="10003"/>
                  </a:ext>
                </a:extLst>
              </a:tr>
              <a:tr h="410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Coalwood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Package Plant</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4.25</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4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4"/>
                  </a:ext>
                </a:extLst>
              </a:tr>
              <a:tr h="637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Jolo Extension (2)</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4.25</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Stringtown</a:t>
                      </a:r>
                      <a:endParaRPr sz="1800" u="none" strike="noStrike" cap="none"/>
                    </a:p>
                  </a:txBody>
                  <a:tcPr marL="91450" marR="91450" marT="45725" marB="45725">
                    <a:solidFill>
                      <a:srgbClr val="D0AF72"/>
                    </a:solidFill>
                  </a:tcPr>
                </a:tc>
                <a:extLst>
                  <a:ext uri="{0D108BD9-81ED-4DB2-BD59-A6C34878D82A}">
                    <a16:rowId xmlns:a16="http://schemas.microsoft.com/office/drawing/2014/main" val="10005"/>
                  </a:ext>
                </a:extLst>
              </a:tr>
              <a:tr h="911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Mouth of Bradshaw Mtn. (3)</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4.25</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800" u="none" strike="noStrike" cap="none"/>
                    </a:p>
                  </a:txBody>
                  <a:tcPr marL="91450" marR="91450" marT="45725" marB="45725">
                    <a:solidFill>
                      <a:srgbClr val="B85B2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Jolo Extension</a:t>
                      </a:r>
                      <a:endParaRPr sz="1800" u="none" strike="noStrike" cap="none"/>
                    </a:p>
                  </a:txBody>
                  <a:tcPr marL="91450" marR="91450" marT="45725" marB="45725">
                    <a:solidFill>
                      <a:srgbClr val="B85B22"/>
                    </a:solidFill>
                  </a:tcPr>
                </a:tc>
                <a:extLst>
                  <a:ext uri="{0D108BD9-81ED-4DB2-BD59-A6C34878D82A}">
                    <a16:rowId xmlns:a16="http://schemas.microsoft.com/office/drawing/2014/main" val="10006"/>
                  </a:ext>
                </a:extLst>
              </a:tr>
              <a:tr h="911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Wolf Pen (4)</a:t>
                      </a:r>
                      <a:endParaRPr sz="1800" u="none" strike="noStrike" cap="none"/>
                    </a:p>
                  </a:txBody>
                  <a:tcPr marL="91450" marR="91450" marT="45725" marB="45725">
                    <a:solidFill>
                      <a:srgbClr val="59473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59473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4.25</a:t>
                      </a:r>
                      <a:endParaRPr sz="1800" u="none" strike="noStrike" cap="none"/>
                    </a:p>
                  </a:txBody>
                  <a:tcPr marL="91450" marR="91450" marT="45725" marB="45725">
                    <a:solidFill>
                      <a:srgbClr val="59473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800" u="none" strike="noStrike" cap="none"/>
                    </a:p>
                  </a:txBody>
                  <a:tcPr marL="91450" marR="91450" marT="45725" marB="45725">
                    <a:solidFill>
                      <a:srgbClr val="59473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Mouth of Bradshaw Mtn.</a:t>
                      </a:r>
                      <a:endParaRPr sz="1800" u="none" strike="noStrike" cap="none"/>
                    </a:p>
                  </a:txBody>
                  <a:tcPr marL="91450" marR="91450" marT="45725" marB="45725">
                    <a:solidFill>
                      <a:srgbClr val="59473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Identified Project Areas (8-14)</a:t>
            </a:r>
            <a:endParaRPr/>
          </a:p>
        </p:txBody>
      </p:sp>
      <p:graphicFrame>
        <p:nvGraphicFramePr>
          <p:cNvPr id="206" name="Google Shape;206;p20"/>
          <p:cNvGraphicFramePr/>
          <p:nvPr/>
        </p:nvGraphicFramePr>
        <p:xfrm>
          <a:off x="609600" y="1752600"/>
          <a:ext cx="3000000" cy="3000000"/>
        </p:xfrm>
        <a:graphic>
          <a:graphicData uri="http://schemas.openxmlformats.org/drawingml/2006/table">
            <a:tbl>
              <a:tblPr firstRow="1" bandRow="1">
                <a:noFill/>
                <a:tableStyleId>{A44F537D-8A83-43A9-ABC3-E1848CE04EB1}</a:tableStyleId>
              </a:tblPr>
              <a:tblGrid>
                <a:gridCol w="1554475">
                  <a:extLst>
                    <a:ext uri="{9D8B030D-6E8A-4147-A177-3AD203B41FA5}">
                      <a16:colId xmlns:a16="http://schemas.microsoft.com/office/drawing/2014/main" val="20000"/>
                    </a:ext>
                  </a:extLst>
                </a:gridCol>
                <a:gridCol w="1554475">
                  <a:extLst>
                    <a:ext uri="{9D8B030D-6E8A-4147-A177-3AD203B41FA5}">
                      <a16:colId xmlns:a16="http://schemas.microsoft.com/office/drawing/2014/main" val="20001"/>
                    </a:ext>
                  </a:extLst>
                </a:gridCol>
                <a:gridCol w="1554475">
                  <a:extLst>
                    <a:ext uri="{9D8B030D-6E8A-4147-A177-3AD203B41FA5}">
                      <a16:colId xmlns:a16="http://schemas.microsoft.com/office/drawing/2014/main" val="20002"/>
                    </a:ext>
                  </a:extLst>
                </a:gridCol>
                <a:gridCol w="1554475">
                  <a:extLst>
                    <a:ext uri="{9D8B030D-6E8A-4147-A177-3AD203B41FA5}">
                      <a16:colId xmlns:a16="http://schemas.microsoft.com/office/drawing/2014/main" val="20003"/>
                    </a:ext>
                  </a:extLst>
                </a:gridCol>
                <a:gridCol w="1554475">
                  <a:extLst>
                    <a:ext uri="{9D8B030D-6E8A-4147-A177-3AD203B41FA5}">
                      <a16:colId xmlns:a16="http://schemas.microsoft.com/office/drawing/2014/main" val="20004"/>
                    </a:ext>
                  </a:extLst>
                </a:gridCol>
              </a:tblGrid>
              <a:tr h="6521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Project Area/ order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Treatment Strategy</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Weighted Score </a:t>
                      </a:r>
                      <a:r>
                        <a:rPr lang="en-US" sz="1400" u="none" strike="noStrike" cap="none"/>
                        <a:t>(out of 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Pre-requisite </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Description</a:t>
                      </a:r>
                      <a:endParaRPr sz="1800" u="none" strike="noStrike" cap="none"/>
                    </a:p>
                  </a:txBody>
                  <a:tcPr marL="91450" marR="91450" marT="45725" marB="45725"/>
                </a:tc>
                <a:extLst>
                  <a:ext uri="{0D108BD9-81ED-4DB2-BD59-A6C34878D82A}">
                    <a16:rowId xmlns:a16="http://schemas.microsoft.com/office/drawing/2014/main" val="10000"/>
                  </a:ext>
                </a:extLst>
              </a:tr>
              <a:tr h="3778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Maitland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1"/>
                  </a:ext>
                </a:extLst>
              </a:tr>
              <a:tr h="5555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Raysal Hollow (2)</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 </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Yes</a:t>
                      </a:r>
                      <a:endParaRPr sz="1800" u="none" strike="noStrike" cap="none"/>
                    </a:p>
                  </a:txBody>
                  <a:tcPr marL="91450" marR="91450" marT="45725" marB="45725">
                    <a:solidFill>
                      <a:srgbClr val="D0AF7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Raysal</a:t>
                      </a:r>
                      <a:endParaRPr sz="1800" u="none" strike="noStrike" cap="none"/>
                    </a:p>
                  </a:txBody>
                  <a:tcPr marL="91450" marR="91450" marT="45725" marB="45725">
                    <a:solidFill>
                      <a:srgbClr val="D0AF72"/>
                    </a:solidFill>
                  </a:tcPr>
                </a:tc>
                <a:extLst>
                  <a:ext uri="{0D108BD9-81ED-4DB2-BD59-A6C34878D82A}">
                    <a16:rowId xmlns:a16="http://schemas.microsoft.com/office/drawing/2014/main" val="10002"/>
                  </a:ext>
                </a:extLst>
              </a:tr>
              <a:tr h="3778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Crumpler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Package Plant</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3.9</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 </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3"/>
                  </a:ext>
                </a:extLst>
              </a:tr>
              <a:tr h="5555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North Welch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Extension</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3.9</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4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4"/>
                  </a:ext>
                </a:extLst>
              </a:tr>
              <a:tr h="5555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Atwell South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Onsite</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3.85</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5"/>
                  </a:ext>
                </a:extLst>
              </a:tr>
              <a:tr h="7107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Bullcreek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Onsite</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3.85</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 public H20</a:t>
                      </a:r>
                      <a:endParaRPr sz="1800" u="none" strike="noStrike" cap="none"/>
                    </a:p>
                  </a:txBody>
                  <a:tcPr marL="91450" marR="91450" marT="45725" marB="45725">
                    <a:solidFill>
                      <a:srgbClr val="D3E1EC"/>
                    </a:solidFill>
                  </a:tcPr>
                </a:tc>
                <a:extLst>
                  <a:ext uri="{0D108BD9-81ED-4DB2-BD59-A6C34878D82A}">
                    <a16:rowId xmlns:a16="http://schemas.microsoft.com/office/drawing/2014/main" val="10006"/>
                  </a:ext>
                </a:extLst>
              </a:tr>
              <a:tr h="7107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Litwar North (1)</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Onsite</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3.85</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No</a:t>
                      </a:r>
                      <a:endParaRPr sz="1800" u="none" strike="noStrike" cap="none"/>
                    </a:p>
                  </a:txBody>
                  <a:tcPr marL="91450" marR="91450" marT="45725" marB="45725">
                    <a:solidFill>
                      <a:srgbClr val="D3E1EC"/>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D3E1E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Map of Treatment by Project</a:t>
            </a:r>
            <a:endParaRPr/>
          </a:p>
        </p:txBody>
      </p:sp>
      <p:pic>
        <p:nvPicPr>
          <p:cNvPr id="212" name="Google Shape;212;p21" descr="PPT_Strategy_ProjectAreas_05122008.jpg"/>
          <p:cNvPicPr preferRelativeResize="0"/>
          <p:nvPr/>
        </p:nvPicPr>
        <p:blipFill rotWithShape="1">
          <a:blip r:embed="rId3">
            <a:alphaModFix/>
          </a:blip>
          <a:srcRect/>
          <a:stretch/>
        </p:blipFill>
        <p:spPr>
          <a:xfrm>
            <a:off x="134470" y="0"/>
            <a:ext cx="887505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g2c08c631d76_0_92" descr="elkhorn ww treatment current final"/>
          <p:cNvPicPr preferRelativeResize="0"/>
          <p:nvPr/>
        </p:nvPicPr>
        <p:blipFill rotWithShape="1">
          <a:blip r:embed="rId3">
            <a:alphaModFix/>
          </a:blip>
          <a:srcRect/>
          <a:stretch/>
        </p:blipFill>
        <p:spPr>
          <a:xfrm>
            <a:off x="381000" y="152400"/>
            <a:ext cx="8328231" cy="64341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g2c08c631d76_0_96" descr="map of NF watershed proposed treatment"/>
          <p:cNvPicPr preferRelativeResize="0"/>
          <p:nvPr/>
        </p:nvPicPr>
        <p:blipFill rotWithShape="1">
          <a:blip r:embed="rId3">
            <a:alphaModFix/>
          </a:blip>
          <a:srcRect/>
          <a:stretch/>
        </p:blipFill>
        <p:spPr>
          <a:xfrm>
            <a:off x="304800" y="152400"/>
            <a:ext cx="8553477" cy="6629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c08c631d76_0_100"/>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Twentieth Century"/>
              <a:buNone/>
            </a:pPr>
            <a:r>
              <a:rPr lang="en-US"/>
              <a:t>Estimated Fecal Coliform Loads for some communities in NF of Elkhorn</a:t>
            </a:r>
            <a:endParaRPr/>
          </a:p>
        </p:txBody>
      </p:sp>
      <p:graphicFrame>
        <p:nvGraphicFramePr>
          <p:cNvPr id="228" name="Google Shape;228;g2c08c631d76_0_100"/>
          <p:cNvGraphicFramePr/>
          <p:nvPr/>
        </p:nvGraphicFramePr>
        <p:xfrm>
          <a:off x="533400" y="1752600"/>
          <a:ext cx="3000000" cy="3000000"/>
        </p:xfrm>
        <a:graphic>
          <a:graphicData uri="http://schemas.openxmlformats.org/drawingml/2006/table">
            <a:tbl>
              <a:tblPr firstRow="1" bandRow="1">
                <a:noFill/>
                <a:tableStyleId>{35F89721-DC0C-4BE2-977A-E119B0BDF74C}</a:tableStyleId>
              </a:tblPr>
              <a:tblGrid>
                <a:gridCol w="1645925">
                  <a:extLst>
                    <a:ext uri="{9D8B030D-6E8A-4147-A177-3AD203B41FA5}">
                      <a16:colId xmlns:a16="http://schemas.microsoft.com/office/drawing/2014/main" val="20000"/>
                    </a:ext>
                  </a:extLst>
                </a:gridCol>
                <a:gridCol w="1645925">
                  <a:extLst>
                    <a:ext uri="{9D8B030D-6E8A-4147-A177-3AD203B41FA5}">
                      <a16:colId xmlns:a16="http://schemas.microsoft.com/office/drawing/2014/main" val="20001"/>
                    </a:ext>
                  </a:extLst>
                </a:gridCol>
                <a:gridCol w="1645925">
                  <a:extLst>
                    <a:ext uri="{9D8B030D-6E8A-4147-A177-3AD203B41FA5}">
                      <a16:colId xmlns:a16="http://schemas.microsoft.com/office/drawing/2014/main" val="20002"/>
                    </a:ext>
                  </a:extLst>
                </a:gridCol>
                <a:gridCol w="1645925">
                  <a:extLst>
                    <a:ext uri="{9D8B030D-6E8A-4147-A177-3AD203B41FA5}">
                      <a16:colId xmlns:a16="http://schemas.microsoft.com/office/drawing/2014/main" val="20003"/>
                    </a:ext>
                  </a:extLst>
                </a:gridCol>
                <a:gridCol w="1645925">
                  <a:extLst>
                    <a:ext uri="{9D8B030D-6E8A-4147-A177-3AD203B41FA5}">
                      <a16:colId xmlns:a16="http://schemas.microsoft.com/office/drawing/2014/main" val="20004"/>
                    </a:ext>
                  </a:extLst>
                </a:gridCol>
              </a:tblGrid>
              <a:tr h="259275">
                <a:tc row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Site</a:t>
                      </a:r>
                      <a:endParaRPr sz="1600" u="none" strike="noStrike" cap="none">
                        <a:latin typeface="Times New Roman"/>
                        <a:ea typeface="Times New Roman"/>
                        <a:cs typeface="Times New Roman"/>
                        <a:sym typeface="Times New Roman"/>
                      </a:endParaRPr>
                    </a:p>
                  </a:txBody>
                  <a:tcPr marL="68575" marR="68575" marT="0" marB="0" anchor="b"/>
                </a:tc>
                <a:tc row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Number of Homes</a:t>
                      </a:r>
                      <a:endParaRPr sz="1600" u="none" strike="noStrike" cap="none">
                        <a:latin typeface="Times New Roman"/>
                        <a:ea typeface="Times New Roman"/>
                        <a:cs typeface="Times New Roman"/>
                        <a:sym typeface="Times New Roman"/>
                      </a:endParaRPr>
                    </a:p>
                  </a:txBody>
                  <a:tcPr marL="68575" marR="68575" marT="0" marB="0" anchor="b"/>
                </a:tc>
                <a:tc row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Estimated Daily Flow (Gal)</a:t>
                      </a:r>
                      <a:endParaRPr sz="1600" u="none" strike="noStrike" cap="none">
                        <a:latin typeface="Times New Roman"/>
                        <a:ea typeface="Times New Roman"/>
                        <a:cs typeface="Times New Roman"/>
                        <a:sym typeface="Times New Roman"/>
                      </a:endParaRPr>
                    </a:p>
                  </a:txBody>
                  <a:tcPr marL="68575" marR="68575" marT="0" marB="0" anchor="b"/>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Estimated Fecal Load (cfu/year)</a:t>
                      </a:r>
                      <a:endParaRPr sz="1600" u="none" strike="noStrike" cap="none">
                        <a:latin typeface="Times New Roman"/>
                        <a:ea typeface="Times New Roman"/>
                        <a:cs typeface="Times New Roman"/>
                        <a:sym typeface="Times New Roman"/>
                      </a:endParaRPr>
                    </a:p>
                  </a:txBody>
                  <a:tcPr marL="68575" marR="68575" marT="0" marB="0" anchor="b"/>
                </a:tc>
                <a:tc hMerge="1">
                  <a:txBody>
                    <a:bodyPr/>
                    <a:lstStyle/>
                    <a:p>
                      <a:endParaRPr lang="en-US"/>
                    </a:p>
                  </a:txBody>
                  <a:tcPr/>
                </a:tc>
                <a:extLst>
                  <a:ext uri="{0D108BD9-81ED-4DB2-BD59-A6C34878D82A}">
                    <a16:rowId xmlns:a16="http://schemas.microsoft.com/office/drawing/2014/main" val="10000"/>
                  </a:ext>
                </a:extLst>
              </a:tr>
              <a:tr h="2719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Current </a:t>
                      </a:r>
                      <a:endParaRPr sz="1600" u="none" strike="noStrike" cap="none">
                        <a:latin typeface="Times New Roman"/>
                        <a:ea typeface="Times New Roman"/>
                        <a:cs typeface="Times New Roman"/>
                        <a:sym typeface="Times New Roman"/>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Reduction</a:t>
                      </a:r>
                      <a:endParaRPr sz="1600" u="none" strike="noStrike" cap="none">
                        <a:latin typeface="Times New Roman"/>
                        <a:ea typeface="Times New Roman"/>
                        <a:cs typeface="Times New Roman"/>
                        <a:sym typeface="Times New Roman"/>
                      </a:endParaRPr>
                    </a:p>
                  </a:txBody>
                  <a:tcPr marL="68575" marR="68575" marT="0" marB="0" anchor="b"/>
                </a:tc>
                <a:extLst>
                  <a:ext uri="{0D108BD9-81ED-4DB2-BD59-A6C34878D82A}">
                    <a16:rowId xmlns:a16="http://schemas.microsoft.com/office/drawing/2014/main" val="10001"/>
                  </a:ext>
                </a:extLst>
              </a:tr>
              <a:tr h="284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Algoma</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78</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13650</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1.88722E+14</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1.69849E+14</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2"/>
                  </a:ext>
                </a:extLst>
              </a:tr>
              <a:tr h="284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Gilliam I</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47</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8225</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1.13717E+14</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1.02345E+14</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3"/>
                  </a:ext>
                </a:extLst>
              </a:tr>
              <a:tr h="284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Gilliam II</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10</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1750</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2.41951E+13</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2.39531E+13</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4"/>
                  </a:ext>
                </a:extLst>
              </a:tr>
              <a:tr h="5684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Greenbrier Hollow</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14</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2450</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3.38731E+13</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3.35344E+13</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5"/>
                  </a:ext>
                </a:extLst>
              </a:tr>
              <a:tr h="5684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McDowell-Ashland</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11</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1925</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2.66146E+13</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2.63484E+13</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6"/>
                  </a:ext>
                </a:extLst>
              </a:tr>
              <a:tr h="284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Ashland</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18</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3150</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4.35511E+13</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3.9196E+13</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7"/>
                  </a:ext>
                </a:extLst>
              </a:tr>
              <a:tr h="284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Cherokee</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12</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2100</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2.90341E+13</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2.87438E+13</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8"/>
                  </a:ext>
                </a:extLst>
              </a:tr>
              <a:tr h="3396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Crumpler</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129</a:t>
                      </a:r>
                      <a:endParaRPr sz="18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22575</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3.12116E+14</a:t>
                      </a:r>
                      <a:endParaRPr sz="18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latin typeface="Twentieth Century"/>
                          <a:ea typeface="Twentieth Century"/>
                          <a:cs typeface="Twentieth Century"/>
                          <a:sym typeface="Twentieth Century"/>
                        </a:rPr>
                        <a:t>2.80905E+14</a:t>
                      </a:r>
                      <a:endParaRPr sz="18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9"/>
                  </a:ext>
                </a:extLst>
              </a:tr>
            </a:tbl>
          </a:graphicData>
        </a:graphic>
      </p:graphicFrame>
      <p:sp>
        <p:nvSpPr>
          <p:cNvPr id="229" name="Google Shape;229;g2c08c631d76_0_100"/>
          <p:cNvSpPr txBox="1"/>
          <p:nvPr/>
        </p:nvSpPr>
        <p:spPr>
          <a:xfrm>
            <a:off x="304800" y="5715000"/>
            <a:ext cx="8458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Twentieth Century"/>
                <a:ea typeface="Twentieth Century"/>
                <a:cs typeface="Twentieth Century"/>
                <a:sym typeface="Twentieth Century"/>
              </a:rPr>
              <a:t>Load  =   # homes  x  2.5 (average persons per home)  x  avg. waste per person                      	  x  estimated amt. of fecal coliform  x  efficiency of proposed treatment</a:t>
            </a:r>
            <a:endParaRPr sz="2000" b="0" i="0" u="none" strike="noStrike" cap="non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g2c08c631d76_0_106"/>
          <p:cNvGraphicFramePr/>
          <p:nvPr/>
        </p:nvGraphicFramePr>
        <p:xfrm>
          <a:off x="533400" y="1524000"/>
          <a:ext cx="3000000" cy="3000000"/>
        </p:xfrm>
        <a:graphic>
          <a:graphicData uri="http://schemas.openxmlformats.org/drawingml/2006/table">
            <a:tbl>
              <a:tblPr firstRow="1" bandRow="1">
                <a:noFill/>
                <a:tableStyleId>{B01E020F-B66E-4F6C-9F57-80CD14C2EDBA}</a:tableStyleId>
              </a:tblPr>
              <a:tblGrid>
                <a:gridCol w="1153875">
                  <a:extLst>
                    <a:ext uri="{9D8B030D-6E8A-4147-A177-3AD203B41FA5}">
                      <a16:colId xmlns:a16="http://schemas.microsoft.com/office/drawing/2014/main" val="20000"/>
                    </a:ext>
                  </a:extLst>
                </a:gridCol>
                <a:gridCol w="1153875">
                  <a:extLst>
                    <a:ext uri="{9D8B030D-6E8A-4147-A177-3AD203B41FA5}">
                      <a16:colId xmlns:a16="http://schemas.microsoft.com/office/drawing/2014/main" val="20001"/>
                    </a:ext>
                  </a:extLst>
                </a:gridCol>
                <a:gridCol w="1153875">
                  <a:extLst>
                    <a:ext uri="{9D8B030D-6E8A-4147-A177-3AD203B41FA5}">
                      <a16:colId xmlns:a16="http://schemas.microsoft.com/office/drawing/2014/main" val="20002"/>
                    </a:ext>
                  </a:extLst>
                </a:gridCol>
                <a:gridCol w="1153875">
                  <a:extLst>
                    <a:ext uri="{9D8B030D-6E8A-4147-A177-3AD203B41FA5}">
                      <a16:colId xmlns:a16="http://schemas.microsoft.com/office/drawing/2014/main" val="20003"/>
                    </a:ext>
                  </a:extLst>
                </a:gridCol>
                <a:gridCol w="1153875">
                  <a:extLst>
                    <a:ext uri="{9D8B030D-6E8A-4147-A177-3AD203B41FA5}">
                      <a16:colId xmlns:a16="http://schemas.microsoft.com/office/drawing/2014/main" val="20004"/>
                    </a:ext>
                  </a:extLst>
                </a:gridCol>
                <a:gridCol w="1153875">
                  <a:extLst>
                    <a:ext uri="{9D8B030D-6E8A-4147-A177-3AD203B41FA5}">
                      <a16:colId xmlns:a16="http://schemas.microsoft.com/office/drawing/2014/main" val="20005"/>
                    </a:ext>
                  </a:extLst>
                </a:gridCol>
                <a:gridCol w="1153875">
                  <a:extLst>
                    <a:ext uri="{9D8B030D-6E8A-4147-A177-3AD203B41FA5}">
                      <a16:colId xmlns:a16="http://schemas.microsoft.com/office/drawing/2014/main" val="20006"/>
                    </a:ext>
                  </a:extLst>
                </a:gridCol>
              </a:tblGrid>
              <a:tr h="275900">
                <a:tc row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Site</a:t>
                      </a:r>
                      <a:endParaRPr sz="1600" u="none" strike="noStrike" cap="none">
                        <a:latin typeface="Times New Roman"/>
                        <a:ea typeface="Times New Roman"/>
                        <a:cs typeface="Times New Roman"/>
                        <a:sym typeface="Times New Roman"/>
                      </a:endParaRPr>
                    </a:p>
                  </a:txBody>
                  <a:tcPr marL="68575" marR="68575" marT="0" marB="0" anchor="b"/>
                </a:tc>
                <a:tc row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Number of Homes</a:t>
                      </a:r>
                      <a:endParaRPr sz="1600" u="none" strike="noStrike" cap="none">
                        <a:latin typeface="Times New Roman"/>
                        <a:ea typeface="Times New Roman"/>
                        <a:cs typeface="Times New Roman"/>
                        <a:sym typeface="Times New Roman"/>
                      </a:endParaRPr>
                    </a:p>
                  </a:txBody>
                  <a:tcPr marL="68575" marR="68575" marT="0" marB="0" anchor="b"/>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Sewer  </a:t>
                      </a:r>
                      <a:endParaRPr sz="1600" u="none" strike="noStrike" cap="none">
                        <a:latin typeface="Times New Roman"/>
                        <a:ea typeface="Times New Roman"/>
                        <a:cs typeface="Times New Roman"/>
                        <a:sym typeface="Times New Roman"/>
                      </a:endParaRPr>
                    </a:p>
                  </a:txBody>
                  <a:tcPr marL="68575" marR="68575" marT="0" marB="0" anchor="b"/>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Treatment  </a:t>
                      </a:r>
                      <a:endParaRPr sz="1600" u="none" strike="noStrike" cap="none">
                        <a:latin typeface="Times New Roman"/>
                        <a:ea typeface="Times New Roman"/>
                        <a:cs typeface="Times New Roman"/>
                        <a:sym typeface="Times New Roman"/>
                      </a:endParaRPr>
                    </a:p>
                  </a:txBody>
                  <a:tcPr marL="68575" marR="68575" marT="0" marB="0" anchor="b"/>
                </a:tc>
                <a:tc hMerge="1">
                  <a:txBody>
                    <a:bodyPr/>
                    <a:lstStyle/>
                    <a:p>
                      <a:endParaRPr lang="en-US"/>
                    </a:p>
                  </a:txBody>
                  <a:tcPr/>
                </a:tc>
                <a:tc row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Total Cost   </a:t>
                      </a:r>
                      <a:endParaRPr sz="1600" u="none" strike="noStrike" cap="none">
                        <a:latin typeface="Times New Roman"/>
                        <a:ea typeface="Times New Roman"/>
                        <a:cs typeface="Times New Roman"/>
                        <a:sym typeface="Times New Roman"/>
                      </a:endParaRPr>
                    </a:p>
                  </a:txBody>
                  <a:tcPr marL="68575" marR="68575" marT="0" marB="0" anchor="b"/>
                </a:tc>
                <a:extLst>
                  <a:ext uri="{0D108BD9-81ED-4DB2-BD59-A6C34878D82A}">
                    <a16:rowId xmlns:a16="http://schemas.microsoft.com/office/drawing/2014/main" val="10000"/>
                  </a:ext>
                </a:extLst>
              </a:tr>
              <a:tr h="54427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Type (Length ft)</a:t>
                      </a:r>
                      <a:endParaRPr sz="1600" u="none" strike="noStrike" cap="none">
                        <a:latin typeface="Times New Roman"/>
                        <a:ea typeface="Times New Roman"/>
                        <a:cs typeface="Times New Roman"/>
                        <a:sym typeface="Times New Roman"/>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Cost</a:t>
                      </a:r>
                      <a:endParaRPr sz="1600" u="none" strike="noStrike" cap="none">
                        <a:latin typeface="Times New Roman"/>
                        <a:ea typeface="Times New Roman"/>
                        <a:cs typeface="Times New Roman"/>
                        <a:sym typeface="Times New Roman"/>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Type</a:t>
                      </a:r>
                      <a:endParaRPr sz="1600" u="none" strike="noStrike" cap="none">
                        <a:latin typeface="Times New Roman"/>
                        <a:ea typeface="Times New Roman"/>
                        <a:cs typeface="Times New Roman"/>
                        <a:sym typeface="Times New Roman"/>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Cost</a:t>
                      </a:r>
                      <a:endParaRPr sz="1600" u="none" strike="noStrike" cap="none">
                        <a:latin typeface="Times New Roman"/>
                        <a:ea typeface="Times New Roman"/>
                        <a:cs typeface="Times New Roman"/>
                        <a:sym typeface="Times New Roman"/>
                      </a:endParaRPr>
                    </a:p>
                  </a:txBody>
                  <a:tcPr marL="68575" marR="68575" marT="0" marB="0" anchor="b"/>
                </a:tc>
                <a:tc vMerge="1">
                  <a:txBody>
                    <a:bodyPr/>
                    <a:lstStyle/>
                    <a:p>
                      <a:endParaRPr lang="en-US"/>
                    </a:p>
                  </a:txBody>
                  <a:tcPr/>
                </a:tc>
                <a:extLst>
                  <a:ext uri="{0D108BD9-81ED-4DB2-BD59-A6C34878D82A}">
                    <a16:rowId xmlns:a16="http://schemas.microsoft.com/office/drawing/2014/main" val="10001"/>
                  </a:ext>
                </a:extLst>
              </a:tr>
              <a:tr h="756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Algoma</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78</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Gravity (6500)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$673,400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Connection to Northfolk</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$673,400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2"/>
                  </a:ext>
                </a:extLst>
              </a:tr>
              <a:tr h="5045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Gilliam I</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47</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STEG (1600)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$362,000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Cluster SF-Drip</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$376,000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$738,000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3"/>
                  </a:ext>
                </a:extLst>
              </a:tr>
              <a:tr h="2759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Gilliam II</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$50,000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$50,000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4"/>
                  </a:ext>
                </a:extLst>
              </a:tr>
              <a:tr h="5442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Greenbrier Hollow</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14</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$70,000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$70,000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5"/>
                  </a:ext>
                </a:extLst>
              </a:tr>
              <a:tr h="5442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McDowell-Ashland</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11</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$55,000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$55,000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6"/>
                  </a:ext>
                </a:extLst>
              </a:tr>
              <a:tr h="5045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Ashland</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18</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STEG (1700)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$272,000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Cluster-CW-LPP</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$160,000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$432,000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7"/>
                  </a:ext>
                </a:extLst>
              </a:tr>
              <a:tr h="362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Cherokee</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12</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Onsite</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$60,000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$60,000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8"/>
                  </a:ext>
                </a:extLst>
              </a:tr>
              <a:tr h="5045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Crumpler</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129</a:t>
                      </a:r>
                      <a:endParaRPr sz="1600" u="none" strike="noStrike" cap="none">
                        <a:latin typeface="Twentieth Century"/>
                        <a:ea typeface="Twentieth Century"/>
                        <a:cs typeface="Twentieth Century"/>
                        <a:sym typeface="Twentieth Century"/>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STEP (6000)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$600,000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Package Plant</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$650,160</a:t>
                      </a:r>
                      <a:endParaRPr sz="1600" u="none" strike="noStrike" cap="none">
                        <a:latin typeface="Twentieth Century"/>
                        <a:ea typeface="Twentieth Century"/>
                        <a:cs typeface="Twentieth Century"/>
                        <a:sym typeface="Twentieth Century"/>
                      </a:endParaRPr>
                    </a:p>
                  </a:txBody>
                  <a:tcPr marL="68575" marR="68575" marT="0" marB="0" anchor="b"/>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Twentieth Century"/>
                          <a:ea typeface="Twentieth Century"/>
                          <a:cs typeface="Twentieth Century"/>
                          <a:sym typeface="Twentieth Century"/>
                        </a:rPr>
                        <a:t>$1,250,160</a:t>
                      </a:r>
                      <a:endParaRPr sz="1600" u="none" strike="noStrike" cap="none">
                        <a:latin typeface="Twentieth Century"/>
                        <a:ea typeface="Twentieth Century"/>
                        <a:cs typeface="Twentieth Century"/>
                        <a:sym typeface="Twentieth Century"/>
                      </a:endParaRPr>
                    </a:p>
                  </a:txBody>
                  <a:tcPr marL="68575" marR="68575" marT="0" marB="0" anchor="b"/>
                </a:tc>
                <a:extLst>
                  <a:ext uri="{0D108BD9-81ED-4DB2-BD59-A6C34878D82A}">
                    <a16:rowId xmlns:a16="http://schemas.microsoft.com/office/drawing/2014/main" val="10009"/>
                  </a:ext>
                </a:extLst>
              </a:tr>
            </a:tbl>
          </a:graphicData>
        </a:graphic>
      </p:graphicFrame>
      <p:sp>
        <p:nvSpPr>
          <p:cNvPr id="235" name="Google Shape;235;g2c08c631d76_0_10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Estimated Project Cost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Progress Moving Forward		</a:t>
            </a:r>
            <a:endParaRPr/>
          </a:p>
        </p:txBody>
      </p:sp>
      <p:sp>
        <p:nvSpPr>
          <p:cNvPr id="241" name="Google Shape;241;p22"/>
          <p:cNvSpPr txBox="1">
            <a:spLocks noGrp="1"/>
          </p:cNvSpPr>
          <p:nvPr>
            <p:ph type="body" idx="1"/>
          </p:nvPr>
        </p:nvSpPr>
        <p:spPr>
          <a:xfrm>
            <a:off x="304800" y="1905000"/>
            <a:ext cx="7620000" cy="4724400"/>
          </a:xfrm>
          <a:prstGeom prst="rect">
            <a:avLst/>
          </a:prstGeom>
          <a:noFill/>
          <a:ln>
            <a:noFill/>
          </a:ln>
        </p:spPr>
        <p:txBody>
          <a:bodyPr spcFirstLastPara="1" wrap="square" lIns="91425" tIns="45700" rIns="91425" bIns="45700" anchor="t" anchorCtr="0">
            <a:normAutofit lnSpcReduction="10000"/>
          </a:bodyPr>
          <a:lstStyle/>
          <a:p>
            <a:pPr marL="320040" lvl="0" indent="-320040" algn="l" rtl="0">
              <a:lnSpc>
                <a:spcPct val="100000"/>
              </a:lnSpc>
              <a:spcBef>
                <a:spcPts val="0"/>
              </a:spcBef>
              <a:spcAft>
                <a:spcPts val="0"/>
              </a:spcAft>
              <a:buSzPts val="1740"/>
              <a:buChar char="◻"/>
            </a:pPr>
            <a:r>
              <a:rPr lang="en-US"/>
              <a:t>Ashland is the 1</a:t>
            </a:r>
            <a:r>
              <a:rPr lang="en-US" baseline="30000"/>
              <a:t>st</a:t>
            </a:r>
            <a:r>
              <a:rPr lang="en-US"/>
              <a:t> project identified </a:t>
            </a:r>
            <a:endParaRPr/>
          </a:p>
          <a:p>
            <a:pPr marL="640080" lvl="1" indent="-274320" algn="l" rtl="0">
              <a:lnSpc>
                <a:spcPct val="100000"/>
              </a:lnSpc>
              <a:spcBef>
                <a:spcPts val="550"/>
              </a:spcBef>
              <a:spcAft>
                <a:spcPts val="0"/>
              </a:spcAft>
              <a:buSzPts val="1820"/>
              <a:buFont typeface="Arial"/>
              <a:buChar char="•"/>
            </a:pPr>
            <a:r>
              <a:rPr lang="en-US"/>
              <a:t>Headwaters of Elkhorn Creek</a:t>
            </a:r>
            <a:endParaRPr/>
          </a:p>
          <a:p>
            <a:pPr marL="640080" lvl="1" indent="-274320" algn="l" rtl="0">
              <a:lnSpc>
                <a:spcPct val="100000"/>
              </a:lnSpc>
              <a:spcBef>
                <a:spcPts val="550"/>
              </a:spcBef>
              <a:spcAft>
                <a:spcPts val="0"/>
              </a:spcAft>
              <a:buSzPts val="1820"/>
              <a:buFont typeface="Arial"/>
              <a:buChar char="•"/>
            </a:pPr>
            <a:r>
              <a:rPr lang="en-US"/>
              <a:t>Potentially funding available</a:t>
            </a:r>
            <a:endParaRPr/>
          </a:p>
          <a:p>
            <a:pPr marL="0" lvl="0" indent="457200" algn="l" rtl="0">
              <a:lnSpc>
                <a:spcPct val="100000"/>
              </a:lnSpc>
              <a:spcBef>
                <a:spcPts val="550"/>
              </a:spcBef>
              <a:spcAft>
                <a:spcPts val="0"/>
              </a:spcAft>
              <a:buNone/>
            </a:pPr>
            <a:r>
              <a:rPr lang="en-US"/>
              <a:t>through 319</a:t>
            </a:r>
            <a:endParaRPr/>
          </a:p>
          <a:p>
            <a:pPr marL="640080" lvl="1" indent="-158750" algn="l" rtl="0">
              <a:lnSpc>
                <a:spcPct val="100000"/>
              </a:lnSpc>
              <a:spcBef>
                <a:spcPts val="550"/>
              </a:spcBef>
              <a:spcAft>
                <a:spcPts val="0"/>
              </a:spcAft>
              <a:buSzPts val="1820"/>
              <a:buFont typeface="Arial"/>
              <a:buNone/>
            </a:pPr>
            <a:endParaRPr/>
          </a:p>
          <a:p>
            <a:pPr marL="320040" lvl="0" indent="-320040" algn="l" rtl="0">
              <a:lnSpc>
                <a:spcPct val="100000"/>
              </a:lnSpc>
              <a:spcBef>
                <a:spcPts val="700"/>
              </a:spcBef>
              <a:spcAft>
                <a:spcPts val="0"/>
              </a:spcAft>
              <a:buSzPts val="1740"/>
              <a:buChar char="◻"/>
            </a:pPr>
            <a:r>
              <a:rPr lang="en-US"/>
              <a:t>Creation of North Fork of Elkhorn Creek WBP</a:t>
            </a:r>
            <a:endParaRPr/>
          </a:p>
          <a:p>
            <a:pPr marL="640080" lvl="1" indent="-274320" algn="l" rtl="0">
              <a:lnSpc>
                <a:spcPct val="100000"/>
              </a:lnSpc>
              <a:spcBef>
                <a:spcPts val="550"/>
              </a:spcBef>
              <a:spcAft>
                <a:spcPts val="0"/>
              </a:spcAft>
              <a:buSzPts val="1820"/>
              <a:buFont typeface="Arial"/>
              <a:buChar char="•"/>
            </a:pPr>
            <a:r>
              <a:rPr lang="en-US"/>
              <a:t>Identify impacts</a:t>
            </a:r>
            <a:endParaRPr/>
          </a:p>
          <a:p>
            <a:pPr marL="640080" lvl="1" indent="-274320" algn="l" rtl="0">
              <a:lnSpc>
                <a:spcPct val="100000"/>
              </a:lnSpc>
              <a:spcBef>
                <a:spcPts val="550"/>
              </a:spcBef>
              <a:spcAft>
                <a:spcPts val="0"/>
              </a:spcAft>
              <a:buSzPts val="1820"/>
              <a:buFont typeface="Arial"/>
              <a:buChar char="•"/>
            </a:pPr>
            <a:r>
              <a:rPr lang="en-US"/>
              <a:t>Monitor for fecal and metals</a:t>
            </a:r>
            <a:endParaRPr/>
          </a:p>
          <a:p>
            <a:pPr marL="640080" lvl="1" indent="-274320" algn="l" rtl="0">
              <a:lnSpc>
                <a:spcPct val="100000"/>
              </a:lnSpc>
              <a:spcBef>
                <a:spcPts val="550"/>
              </a:spcBef>
              <a:spcAft>
                <a:spcPts val="0"/>
              </a:spcAft>
              <a:buSzPts val="1820"/>
              <a:buFont typeface="Arial"/>
              <a:buChar char="•"/>
            </a:pPr>
            <a:r>
              <a:rPr lang="en-US"/>
              <a:t>Propose project areas for nonpoint </a:t>
            </a:r>
            <a:endParaRPr/>
          </a:p>
          <a:p>
            <a:pPr marL="640080" lvl="1" indent="-274320" algn="l" rtl="0">
              <a:lnSpc>
                <a:spcPct val="100000"/>
              </a:lnSpc>
              <a:spcBef>
                <a:spcPts val="550"/>
              </a:spcBef>
              <a:spcAft>
                <a:spcPts val="0"/>
              </a:spcAft>
              <a:buSzPts val="1820"/>
              <a:buNone/>
            </a:pPr>
            <a:r>
              <a:rPr lang="en-US"/>
              <a:t>        source problems</a:t>
            </a:r>
            <a:endParaRPr/>
          </a:p>
        </p:txBody>
      </p:sp>
      <p:sp>
        <p:nvSpPr>
          <p:cNvPr id="242" name="Google Shape;242;p2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243" name="Google Shape;243;p22" descr="S:\WATER RESOURCES\NONPOINT\Stream\Wastewater Treatment Coalition of McDowell County\Photos\NF of Elkhorn\Dec 2007 015.jpg"/>
          <p:cNvPicPr preferRelativeResize="0"/>
          <p:nvPr/>
        </p:nvPicPr>
        <p:blipFill rotWithShape="1">
          <a:blip r:embed="rId3">
            <a:alphaModFix/>
          </a:blip>
          <a:srcRect/>
          <a:stretch/>
        </p:blipFill>
        <p:spPr>
          <a:xfrm>
            <a:off x="5833950" y="4792075"/>
            <a:ext cx="1452775" cy="1089525"/>
          </a:xfrm>
          <a:prstGeom prst="rect">
            <a:avLst/>
          </a:prstGeom>
          <a:noFill/>
          <a:ln>
            <a:noFill/>
          </a:ln>
        </p:spPr>
      </p:pic>
      <p:pic>
        <p:nvPicPr>
          <p:cNvPr id="244" name="Google Shape;244;p22" descr="S:\WATER RESOURCES\NONPOINT\Stream\Wastewater Treatment Coalition of McDowell County\Photos\NF of Elkhorn\behind Ashland Store.jpg"/>
          <p:cNvPicPr preferRelativeResize="0"/>
          <p:nvPr/>
        </p:nvPicPr>
        <p:blipFill rotWithShape="1">
          <a:blip r:embed="rId4">
            <a:alphaModFix/>
          </a:blip>
          <a:srcRect/>
          <a:stretch/>
        </p:blipFill>
        <p:spPr>
          <a:xfrm>
            <a:off x="7386250" y="4513400"/>
            <a:ext cx="1633537" cy="2168428"/>
          </a:xfrm>
          <a:prstGeom prst="rect">
            <a:avLst/>
          </a:prstGeom>
          <a:noFill/>
          <a:ln>
            <a:noFill/>
          </a:ln>
        </p:spPr>
      </p:pic>
      <p:pic>
        <p:nvPicPr>
          <p:cNvPr id="245" name="Google Shape;245;p22"/>
          <p:cNvPicPr preferRelativeResize="0"/>
          <p:nvPr/>
        </p:nvPicPr>
        <p:blipFill rotWithShape="1">
          <a:blip r:embed="rId5">
            <a:alphaModFix/>
          </a:blip>
          <a:srcRect/>
          <a:stretch/>
        </p:blipFill>
        <p:spPr>
          <a:xfrm>
            <a:off x="6012125" y="1637950"/>
            <a:ext cx="2794000" cy="2095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c08c631d76_0_8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The Tug Fork Watershed</a:t>
            </a:r>
            <a:endParaRPr/>
          </a:p>
        </p:txBody>
      </p:sp>
      <p:pic>
        <p:nvPicPr>
          <p:cNvPr id="251" name="Google Shape;251;g2c08c631d76_0_84" descr="Tug watershed with county.jpg"/>
          <p:cNvPicPr preferRelativeResize="0">
            <a:picLocks noGrp="1"/>
          </p:cNvPicPr>
          <p:nvPr>
            <p:ph type="body" idx="1"/>
          </p:nvPr>
        </p:nvPicPr>
        <p:blipFill rotWithShape="1">
          <a:blip r:embed="rId3">
            <a:alphaModFix/>
          </a:blip>
          <a:srcRect/>
          <a:stretch/>
        </p:blipFill>
        <p:spPr>
          <a:xfrm>
            <a:off x="914400" y="1219200"/>
            <a:ext cx="6912600" cy="5341500"/>
          </a:xfrm>
          <a:prstGeom prst="rect">
            <a:avLst/>
          </a:prstGeom>
          <a:noFill/>
          <a:ln>
            <a:noFill/>
          </a:ln>
        </p:spPr>
      </p:pic>
      <p:cxnSp>
        <p:nvCxnSpPr>
          <p:cNvPr id="252" name="Google Shape;252;g2c08c631d76_0_84"/>
          <p:cNvCxnSpPr/>
          <p:nvPr/>
        </p:nvCxnSpPr>
        <p:spPr>
          <a:xfrm rot="5400000" flipH="1">
            <a:off x="1790700" y="4610100"/>
            <a:ext cx="2133600" cy="533400"/>
          </a:xfrm>
          <a:prstGeom prst="straightConnector1">
            <a:avLst/>
          </a:prstGeom>
          <a:noFill/>
          <a:ln w="47625" cap="flat" cmpd="dbl">
            <a:solidFill>
              <a:schemeClr val="accent2"/>
            </a:solidFill>
            <a:prstDash val="solid"/>
            <a:round/>
            <a:headEnd type="none" w="sm" len="sm"/>
            <a:tailEnd type="stealth" w="med" len="med"/>
          </a:ln>
          <a:effectLst>
            <a:outerShdw blurRad="38100" dist="30000" dir="5400000" rotWithShape="0">
              <a:srgbClr val="000000">
                <a:alpha val="44310"/>
              </a:srgbClr>
            </a:outerShdw>
          </a:effectLst>
        </p:spPr>
      </p:cxnSp>
      <p:cxnSp>
        <p:nvCxnSpPr>
          <p:cNvPr id="253" name="Google Shape;253;g2c08c631d76_0_84"/>
          <p:cNvCxnSpPr/>
          <p:nvPr/>
        </p:nvCxnSpPr>
        <p:spPr>
          <a:xfrm rot="-5400000">
            <a:off x="2781300" y="5219700"/>
            <a:ext cx="1143000" cy="457200"/>
          </a:xfrm>
          <a:prstGeom prst="straightConnector1">
            <a:avLst/>
          </a:prstGeom>
          <a:noFill/>
          <a:ln w="47625" cap="flat" cmpd="dbl">
            <a:solidFill>
              <a:schemeClr val="accent2"/>
            </a:solidFill>
            <a:prstDash val="solid"/>
            <a:round/>
            <a:headEnd type="none" w="sm" len="sm"/>
            <a:tailEnd type="stealth" w="med" len="med"/>
          </a:ln>
          <a:effectLst>
            <a:outerShdw blurRad="38100" dist="30000" dir="5400000" rotWithShape="0">
              <a:srgbClr val="000000">
                <a:alpha val="44310"/>
              </a:srgbClr>
            </a:outerShdw>
          </a:effectLst>
        </p:spPr>
      </p:cxnSp>
      <p:cxnSp>
        <p:nvCxnSpPr>
          <p:cNvPr id="254" name="Google Shape;254;g2c08c631d76_0_84"/>
          <p:cNvCxnSpPr/>
          <p:nvPr/>
        </p:nvCxnSpPr>
        <p:spPr>
          <a:xfrm rot="10800000" flipH="1">
            <a:off x="3124200" y="5486400"/>
            <a:ext cx="1524000" cy="533400"/>
          </a:xfrm>
          <a:prstGeom prst="straightConnector1">
            <a:avLst/>
          </a:prstGeom>
          <a:noFill/>
          <a:ln w="47625" cap="flat" cmpd="dbl">
            <a:solidFill>
              <a:schemeClr val="accent2"/>
            </a:solidFill>
            <a:prstDash val="solid"/>
            <a:round/>
            <a:headEnd type="none" w="sm" len="sm"/>
            <a:tailEnd type="stealth" w="med" len="med"/>
          </a:ln>
          <a:effectLst>
            <a:outerShdw blurRad="38100" dist="30000" dir="5400000" rotWithShape="0">
              <a:srgbClr val="000000">
                <a:alpha val="44310"/>
              </a:srgbClr>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
          <p:cNvSpPr txBox="1">
            <a:spLocks noGrp="1"/>
          </p:cNvSpPr>
          <p:nvPr>
            <p:ph type="ctrTitle"/>
          </p:nvPr>
        </p:nvSpPr>
        <p:spPr>
          <a:xfrm>
            <a:off x="493600" y="230150"/>
            <a:ext cx="7924800" cy="5105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2"/>
              </a:buClr>
              <a:buSzPts val="4400"/>
              <a:buFont typeface="Twentieth Century"/>
              <a:buNone/>
            </a:pPr>
            <a:r>
              <a:rPr lang="en-US" sz="4100"/>
              <a:t>WASTEWATER TREATMENT FOR THE COMMUNITY OF ASHLAND</a:t>
            </a:r>
            <a:br>
              <a:rPr lang="en-US" sz="4100"/>
            </a:br>
            <a:endParaRPr sz="4100"/>
          </a:p>
          <a:p>
            <a:pPr marL="0" lvl="0" indent="0" algn="l" rtl="0">
              <a:lnSpc>
                <a:spcPct val="100000"/>
              </a:lnSpc>
              <a:spcBef>
                <a:spcPts val="0"/>
              </a:spcBef>
              <a:spcAft>
                <a:spcPts val="0"/>
              </a:spcAft>
              <a:buClr>
                <a:schemeClr val="lt2"/>
              </a:buClr>
              <a:buSzPts val="4400"/>
              <a:buFont typeface="Twentieth Century"/>
              <a:buNone/>
            </a:pPr>
            <a:endParaRPr/>
          </a:p>
          <a:p>
            <a:pPr marL="0" lvl="0" indent="0" algn="l" rtl="0">
              <a:lnSpc>
                <a:spcPct val="100000"/>
              </a:lnSpc>
              <a:spcBef>
                <a:spcPts val="0"/>
              </a:spcBef>
              <a:spcAft>
                <a:spcPts val="0"/>
              </a:spcAft>
              <a:buClr>
                <a:schemeClr val="lt2"/>
              </a:buClr>
              <a:buSzPts val="4400"/>
              <a:buFont typeface="Twentieth Century"/>
              <a:buNone/>
            </a:pPr>
            <a:r>
              <a:rPr lang="en-US">
                <a:latin typeface="Twentieth Century"/>
                <a:ea typeface="Twentieth Century"/>
                <a:cs typeface="Twentieth Century"/>
                <a:sym typeface="Twentieth Century"/>
              </a:rPr>
              <a:t/>
            </a:r>
            <a:br>
              <a:rPr lang="en-US">
                <a:latin typeface="Twentieth Century"/>
                <a:ea typeface="Twentieth Century"/>
                <a:cs typeface="Twentieth Century"/>
                <a:sym typeface="Twentieth Century"/>
              </a:rPr>
            </a:br>
            <a:endParaRPr sz="1800"/>
          </a:p>
        </p:txBody>
      </p:sp>
      <p:sp>
        <p:nvSpPr>
          <p:cNvPr id="129" name="Google Shape;129;p1"/>
          <p:cNvSpPr txBox="1">
            <a:spLocks noGrp="1"/>
          </p:cNvSpPr>
          <p:nvPr>
            <p:ph type="subTitle" idx="1"/>
          </p:nvPr>
        </p:nvSpPr>
        <p:spPr>
          <a:xfrm>
            <a:off x="2362200" y="6019287"/>
            <a:ext cx="6705600" cy="685800"/>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100000"/>
              </a:lnSpc>
              <a:spcBef>
                <a:spcPts val="0"/>
              </a:spcBef>
              <a:spcAft>
                <a:spcPts val="0"/>
              </a:spcAft>
              <a:buSzPct val="60000"/>
              <a:buNone/>
            </a:pPr>
            <a:r>
              <a:rPr lang="en-US"/>
              <a:t>By Watershed Improvement Branch</a:t>
            </a:r>
            <a:endParaRPr/>
          </a:p>
          <a:p>
            <a:pPr marL="0" lvl="0" indent="0" algn="l" rtl="0">
              <a:lnSpc>
                <a:spcPct val="100000"/>
              </a:lnSpc>
              <a:spcBef>
                <a:spcPts val="700"/>
              </a:spcBef>
              <a:spcAft>
                <a:spcPts val="0"/>
              </a:spcAft>
              <a:buSzPct val="60000"/>
              <a:buNone/>
            </a:pPr>
            <a:r>
              <a:rPr lang="en-US"/>
              <a:t>Stream Partners Coordinator Jennifer Liddle</a:t>
            </a:r>
            <a:endParaRPr/>
          </a:p>
        </p:txBody>
      </p:sp>
      <p:pic>
        <p:nvPicPr>
          <p:cNvPr id="130" name="Google Shape;130;p1"/>
          <p:cNvPicPr preferRelativeResize="0"/>
          <p:nvPr/>
        </p:nvPicPr>
        <p:blipFill>
          <a:blip r:embed="rId3">
            <a:alphaModFix/>
          </a:blip>
          <a:stretch>
            <a:fillRect/>
          </a:stretch>
        </p:blipFill>
        <p:spPr>
          <a:xfrm>
            <a:off x="7792924" y="5705190"/>
            <a:ext cx="1111650" cy="1111672"/>
          </a:xfrm>
          <a:prstGeom prst="rect">
            <a:avLst/>
          </a:prstGeom>
          <a:noFill/>
          <a:ln>
            <a:noFill/>
          </a:ln>
        </p:spPr>
      </p:pic>
      <p:pic>
        <p:nvPicPr>
          <p:cNvPr id="131" name="Google Shape;131;p1" descr="Z:\My Pictures\McDowell Co\Ashland Project\EPA site visit\McDowell8.JPG"/>
          <p:cNvPicPr preferRelativeResize="0"/>
          <p:nvPr/>
        </p:nvPicPr>
        <p:blipFill rotWithShape="1">
          <a:blip r:embed="rId4">
            <a:alphaModFix/>
          </a:blip>
          <a:srcRect t="3049" r="2066" b="4245"/>
          <a:stretch/>
        </p:blipFill>
        <p:spPr>
          <a:xfrm>
            <a:off x="2362200" y="2406900"/>
            <a:ext cx="3940651" cy="2522700"/>
          </a:xfrm>
          <a:prstGeom prst="rect">
            <a:avLst/>
          </a:prstGeom>
          <a:noFill/>
          <a:ln w="38100" cap="flat" cmpd="sng">
            <a:solidFill>
              <a:schemeClr val="accent5"/>
            </a:solidFill>
            <a:prstDash val="solid"/>
            <a:round/>
            <a:headEnd type="none" w="sm" len="sm"/>
            <a:tailEnd type="none" w="sm" len="sm"/>
          </a:ln>
        </p:spPr>
      </p:pic>
      <p:sp>
        <p:nvSpPr>
          <p:cNvPr id="132" name="Google Shape;132;p1"/>
          <p:cNvSpPr txBox="1"/>
          <p:nvPr/>
        </p:nvSpPr>
        <p:spPr>
          <a:xfrm>
            <a:off x="2738650" y="5198675"/>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latin typeface="Twentieth Century"/>
                <a:ea typeface="Twentieth Century"/>
                <a:cs typeface="Twentieth Century"/>
                <a:sym typeface="Twentieth Century"/>
                <a:hlinkClick r:id="rId5"/>
              </a:rPr>
              <a:t>JENNIFER.D.LIDDLE@WV.GOV</a:t>
            </a:r>
            <a:r>
              <a:rPr lang="en-US" sz="1800">
                <a:solidFill>
                  <a:schemeClr val="lt2"/>
                </a:solidFill>
                <a:latin typeface="Twentieth Century"/>
                <a:ea typeface="Twentieth Century"/>
                <a:cs typeface="Twentieth Century"/>
                <a:sym typeface="Twentieth Century"/>
              </a:rPr>
              <a:t/>
            </a:r>
            <a:br>
              <a:rPr lang="en-US" sz="1800">
                <a:solidFill>
                  <a:schemeClr val="lt2"/>
                </a:solidFill>
                <a:latin typeface="Twentieth Century"/>
                <a:ea typeface="Twentieth Century"/>
                <a:cs typeface="Twentieth Century"/>
                <a:sym typeface="Twentieth Century"/>
              </a:rPr>
            </a:br>
            <a:r>
              <a:rPr lang="en-US" sz="1800">
                <a:solidFill>
                  <a:schemeClr val="lt2"/>
                </a:solidFill>
                <a:latin typeface="Twentieth Century"/>
                <a:ea typeface="Twentieth Century"/>
                <a:cs typeface="Twentieth Century"/>
                <a:sym typeface="Twentieth Century"/>
              </a:rPr>
              <a:t>304-574-4465 ext  00294</a:t>
            </a:r>
            <a:br>
              <a:rPr lang="en-US" sz="1800">
                <a:solidFill>
                  <a:schemeClr val="lt2"/>
                </a:solidFill>
                <a:latin typeface="Twentieth Century"/>
                <a:ea typeface="Twentieth Century"/>
                <a:cs typeface="Twentieth Century"/>
                <a:sym typeface="Twentieth Century"/>
              </a:rPr>
            </a:br>
            <a:endParaRPr sz="1800">
              <a:solidFill>
                <a:schemeClr val="lt2"/>
              </a:solidFill>
              <a:latin typeface="Twentieth Century"/>
              <a:ea typeface="Twentieth Century"/>
              <a:cs typeface="Twentieth Century"/>
              <a:sym typeface="Twentieth Century"/>
            </a:endParaRPr>
          </a:p>
        </p:txBody>
      </p:sp>
      <p:pic>
        <p:nvPicPr>
          <p:cNvPr id="133" name="Google Shape;133;p1"/>
          <p:cNvPicPr preferRelativeResize="0"/>
          <p:nvPr/>
        </p:nvPicPr>
        <p:blipFill>
          <a:blip r:embed="rId6">
            <a:alphaModFix/>
          </a:blip>
          <a:stretch>
            <a:fillRect/>
          </a:stretch>
        </p:blipFill>
        <p:spPr>
          <a:xfrm>
            <a:off x="663600" y="5705200"/>
            <a:ext cx="1111649" cy="11116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Impairments</a:t>
            </a:r>
            <a:endParaRPr/>
          </a:p>
        </p:txBody>
      </p:sp>
      <p:sp>
        <p:nvSpPr>
          <p:cNvPr id="260" name="Google Shape;260;p24"/>
          <p:cNvSpPr txBox="1">
            <a:spLocks noGrp="1"/>
          </p:cNvSpPr>
          <p:nvPr>
            <p:ph type="body" idx="1"/>
          </p:nvPr>
        </p:nvSpPr>
        <p:spPr>
          <a:xfrm>
            <a:off x="4343400" y="1828800"/>
            <a:ext cx="4419600" cy="4572000"/>
          </a:xfrm>
          <a:prstGeom prst="rect">
            <a:avLst/>
          </a:prstGeom>
          <a:noFill/>
          <a:ln>
            <a:noFill/>
          </a:ln>
        </p:spPr>
        <p:txBody>
          <a:bodyPr spcFirstLastPara="1" wrap="square" lIns="91425" tIns="45700" rIns="91425" bIns="45700" anchor="t" anchorCtr="0">
            <a:normAutofit/>
          </a:bodyPr>
          <a:lstStyle/>
          <a:p>
            <a:pPr marL="320040" lvl="0" indent="-320040" algn="l" rtl="0">
              <a:lnSpc>
                <a:spcPct val="100000"/>
              </a:lnSpc>
              <a:spcBef>
                <a:spcPts val="0"/>
              </a:spcBef>
              <a:spcAft>
                <a:spcPts val="0"/>
              </a:spcAft>
              <a:buSzPts val="1740"/>
              <a:buNone/>
            </a:pPr>
            <a:r>
              <a:rPr lang="en-US" b="1"/>
              <a:t>303 (d) Listing for North Fork of Elkhorn Creek - Fecal Coliform</a:t>
            </a:r>
            <a:endParaRPr/>
          </a:p>
          <a:p>
            <a:pPr marL="320040" lvl="0" indent="-320040" algn="l" rtl="0">
              <a:lnSpc>
                <a:spcPct val="100000"/>
              </a:lnSpc>
              <a:spcBef>
                <a:spcPts val="700"/>
              </a:spcBef>
              <a:spcAft>
                <a:spcPts val="0"/>
              </a:spcAft>
              <a:buSzPts val="1740"/>
              <a:buFont typeface="Noto Sans Symbols"/>
              <a:buChar char="⮚"/>
            </a:pPr>
            <a:r>
              <a:rPr lang="en-US"/>
              <a:t>Elkhorn Creek – entire length 8 miles</a:t>
            </a:r>
            <a:endParaRPr/>
          </a:p>
          <a:p>
            <a:pPr marL="320040" lvl="0" indent="-320040" algn="l" rtl="0">
              <a:lnSpc>
                <a:spcPct val="100000"/>
              </a:lnSpc>
              <a:spcBef>
                <a:spcPts val="700"/>
              </a:spcBef>
              <a:spcAft>
                <a:spcPts val="0"/>
              </a:spcAft>
              <a:buSzPts val="1740"/>
              <a:buFont typeface="Noto Sans Symbols"/>
              <a:buChar char="⮚"/>
            </a:pPr>
            <a:r>
              <a:rPr lang="en-US"/>
              <a:t>Windmill Gap Branch- entire length 2.8 miles		</a:t>
            </a:r>
            <a:endParaRPr/>
          </a:p>
        </p:txBody>
      </p:sp>
      <p:pic>
        <p:nvPicPr>
          <p:cNvPr id="261" name="Google Shape;261;p24" descr="nfelkhorn2"/>
          <p:cNvPicPr preferRelativeResize="0"/>
          <p:nvPr/>
        </p:nvPicPr>
        <p:blipFill rotWithShape="1">
          <a:blip r:embed="rId3">
            <a:alphaModFix/>
          </a:blip>
          <a:srcRect/>
          <a:stretch/>
        </p:blipFill>
        <p:spPr>
          <a:xfrm>
            <a:off x="0" y="1295400"/>
            <a:ext cx="4295222" cy="556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Twentieth Century"/>
              <a:buNone/>
            </a:pPr>
            <a:r>
              <a:rPr lang="en-US"/>
              <a:t>Sub-watersheds (HUC 14) of North Fork of Elkhorn Creek</a:t>
            </a:r>
            <a:endParaRPr/>
          </a:p>
        </p:txBody>
      </p:sp>
      <p:pic>
        <p:nvPicPr>
          <p:cNvPr id="267" name="Google Shape;267;p23" descr="NF of Elkhorn Subwatersheds"/>
          <p:cNvPicPr preferRelativeResize="0"/>
          <p:nvPr/>
        </p:nvPicPr>
        <p:blipFill rotWithShape="1">
          <a:blip r:embed="rId3">
            <a:alphaModFix/>
          </a:blip>
          <a:srcRect/>
          <a:stretch/>
        </p:blipFill>
        <p:spPr>
          <a:xfrm>
            <a:off x="1219200" y="1676400"/>
            <a:ext cx="6215063" cy="49405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5"/>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303 (d) List in Tug Watershed</a:t>
            </a:r>
            <a:endParaRPr/>
          </a:p>
        </p:txBody>
      </p:sp>
      <p:sp>
        <p:nvSpPr>
          <p:cNvPr id="273" name="Google Shape;273;p25"/>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p>
            <a:pPr marL="320040" lvl="0" indent="-209550" algn="l" rtl="0">
              <a:lnSpc>
                <a:spcPct val="100000"/>
              </a:lnSpc>
              <a:spcBef>
                <a:spcPts val="0"/>
              </a:spcBef>
              <a:spcAft>
                <a:spcPts val="0"/>
              </a:spcAft>
              <a:buSzPts val="1740"/>
              <a:buNone/>
            </a:pPr>
            <a:endParaRPr/>
          </a:p>
        </p:txBody>
      </p:sp>
      <p:pic>
        <p:nvPicPr>
          <p:cNvPr id="274" name="Google Shape;274;p25"/>
          <p:cNvPicPr preferRelativeResize="0"/>
          <p:nvPr/>
        </p:nvPicPr>
        <p:blipFill rotWithShape="1">
          <a:blip r:embed="rId3">
            <a:alphaModFix/>
          </a:blip>
          <a:srcRect/>
          <a:stretch/>
        </p:blipFill>
        <p:spPr>
          <a:xfrm>
            <a:off x="23446" y="1335698"/>
            <a:ext cx="9144000" cy="5467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Twentieth Century"/>
              <a:buNone/>
            </a:pPr>
            <a:r>
              <a:rPr lang="en-US" sz="3600"/>
              <a:t>Monitoring Sites for Watershed Based Plan</a:t>
            </a:r>
            <a:endParaRPr sz="3600"/>
          </a:p>
        </p:txBody>
      </p:sp>
      <p:pic>
        <p:nvPicPr>
          <p:cNvPr id="280" name="Google Shape;280;p26" descr="NF of Elkhorn WBP sampling pts.jpg"/>
          <p:cNvPicPr preferRelativeResize="0">
            <a:picLocks noGrp="1"/>
          </p:cNvPicPr>
          <p:nvPr>
            <p:ph type="body" idx="1"/>
          </p:nvPr>
        </p:nvPicPr>
        <p:blipFill rotWithShape="1">
          <a:blip r:embed="rId3">
            <a:alphaModFix/>
          </a:blip>
          <a:srcRect/>
          <a:stretch/>
        </p:blipFill>
        <p:spPr>
          <a:xfrm>
            <a:off x="914400" y="1143000"/>
            <a:ext cx="7395883" cy="571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Water Monitoring Data	</a:t>
            </a:r>
            <a:endParaRPr/>
          </a:p>
        </p:txBody>
      </p:sp>
      <p:pic>
        <p:nvPicPr>
          <p:cNvPr id="286" name="Google Shape;286;p27" descr="C:\Documents and Settings\a037829\My Documents\Watershed Groups\McDowell Watershed Coalition\projects\Ashland Project\monitoring\TFWIG-101008.JPG"/>
          <p:cNvPicPr preferRelativeResize="0"/>
          <p:nvPr/>
        </p:nvPicPr>
        <p:blipFill rotWithShape="1">
          <a:blip r:embed="rId3">
            <a:alphaModFix/>
          </a:blip>
          <a:srcRect/>
          <a:stretch/>
        </p:blipFill>
        <p:spPr>
          <a:xfrm>
            <a:off x="6660150" y="3673963"/>
            <a:ext cx="1828799" cy="929501"/>
          </a:xfrm>
          <a:prstGeom prst="rect">
            <a:avLst/>
          </a:prstGeom>
          <a:noFill/>
          <a:ln>
            <a:noFill/>
          </a:ln>
        </p:spPr>
      </p:pic>
      <p:pic>
        <p:nvPicPr>
          <p:cNvPr id="287" name="Google Shape;287;p27" descr="sos sampling"/>
          <p:cNvPicPr preferRelativeResize="0"/>
          <p:nvPr/>
        </p:nvPicPr>
        <p:blipFill rotWithShape="1">
          <a:blip r:embed="rId4">
            <a:alphaModFix/>
          </a:blip>
          <a:srcRect l="21954" b="4689"/>
          <a:stretch/>
        </p:blipFill>
        <p:spPr>
          <a:xfrm>
            <a:off x="6902901" y="4848449"/>
            <a:ext cx="1691600" cy="1544825"/>
          </a:xfrm>
          <a:prstGeom prst="rect">
            <a:avLst/>
          </a:prstGeom>
          <a:noFill/>
          <a:ln>
            <a:noFill/>
          </a:ln>
        </p:spPr>
      </p:pic>
      <p:sp>
        <p:nvSpPr>
          <p:cNvPr id="288" name="Google Shape;288;p27"/>
          <p:cNvSpPr txBox="1"/>
          <p:nvPr/>
        </p:nvSpPr>
        <p:spPr>
          <a:xfrm>
            <a:off x="228600" y="1600200"/>
            <a:ext cx="5339638" cy="40318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a:solidFill>
                  <a:schemeClr val="dk1"/>
                </a:solidFill>
                <a:latin typeface="Twentieth Century"/>
                <a:ea typeface="Twentieth Century"/>
                <a:cs typeface="Twentieth Century"/>
                <a:sym typeface="Twentieth Century"/>
              </a:rPr>
              <a:t>Water Chemistry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000"/>
              <a:buFont typeface="Arial"/>
              <a:buNone/>
            </a:pPr>
            <a:r>
              <a:rPr lang="en-US" sz="2000" b="0" i="0" u="sng" strike="noStrike" cap="none">
                <a:solidFill>
                  <a:schemeClr val="dk1"/>
                </a:solidFill>
                <a:latin typeface="Twentieth Century"/>
                <a:ea typeface="Twentieth Century"/>
                <a:cs typeface="Twentieth Century"/>
                <a:sym typeface="Twentieth Century"/>
              </a:rPr>
              <a:t>Bugs and Habitat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Twentieth Century"/>
              <a:ea typeface="Twentieth Century"/>
              <a:cs typeface="Twentieth Century"/>
              <a:sym typeface="Twentieth Century"/>
            </a:endParaRPr>
          </a:p>
        </p:txBody>
      </p:sp>
      <p:graphicFrame>
        <p:nvGraphicFramePr>
          <p:cNvPr id="289" name="Google Shape;289;p27"/>
          <p:cNvGraphicFramePr/>
          <p:nvPr/>
        </p:nvGraphicFramePr>
        <p:xfrm>
          <a:off x="381000" y="2057399"/>
          <a:ext cx="3000000" cy="3000000"/>
        </p:xfrm>
        <a:graphic>
          <a:graphicData uri="http://schemas.openxmlformats.org/drawingml/2006/table">
            <a:tbl>
              <a:tblPr firstRow="1" bandRow="1">
                <a:solidFill>
                  <a:srgbClr val="ECDDC3"/>
                </a:solidFill>
                <a:tableStyleId>{F3E41B42-EDE5-459C-99EF-7645A1C185CE}</a:tableStyleId>
              </a:tblPr>
              <a:tblGrid>
                <a:gridCol w="1409700">
                  <a:extLst>
                    <a:ext uri="{9D8B030D-6E8A-4147-A177-3AD203B41FA5}">
                      <a16:colId xmlns:a16="http://schemas.microsoft.com/office/drawing/2014/main" val="20000"/>
                    </a:ext>
                  </a:extLst>
                </a:gridCol>
                <a:gridCol w="1578850">
                  <a:extLst>
                    <a:ext uri="{9D8B030D-6E8A-4147-A177-3AD203B41FA5}">
                      <a16:colId xmlns:a16="http://schemas.microsoft.com/office/drawing/2014/main" val="20001"/>
                    </a:ext>
                  </a:extLst>
                </a:gridCol>
                <a:gridCol w="124055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tblGrid>
              <a:tr h="6629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Parameter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Downstream</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Upstream</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Unit</a:t>
                      </a:r>
                      <a:endParaRPr sz="1800" u="none" strike="noStrike" cap="none"/>
                    </a:p>
                  </a:txBody>
                  <a:tcPr marL="91450" marR="91450" marT="45725" marB="45725"/>
                </a:tc>
                <a:extLst>
                  <a:ext uri="{0D108BD9-81ED-4DB2-BD59-A6C34878D82A}">
                    <a16:rowId xmlns:a16="http://schemas.microsoft.com/office/drawing/2014/main" val="10000"/>
                  </a:ext>
                </a:extLst>
              </a:tr>
              <a:tr h="441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Fecal Coliform col/100ml</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200,000</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54</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col/100ml</a:t>
                      </a:r>
                      <a:endParaRPr sz="1400" b="1" i="0" u="none" strike="noStrike" cap="none">
                        <a:solidFill>
                          <a:srgbClr val="953735"/>
                        </a:solidFill>
                        <a:latin typeface="Calibri"/>
                        <a:ea typeface="Calibri"/>
                        <a:cs typeface="Calibri"/>
                        <a:sym typeface="Calibri"/>
                      </a:endParaRPr>
                    </a:p>
                  </a:txBody>
                  <a:tcPr marL="0" marR="0" marT="0" marB="0" anchor="b"/>
                </a:tc>
                <a:extLst>
                  <a:ext uri="{0D108BD9-81ED-4DB2-BD59-A6C34878D82A}">
                    <a16:rowId xmlns:a16="http://schemas.microsoft.com/office/drawing/2014/main" val="10001"/>
                  </a:ext>
                </a:extLst>
              </a:tr>
              <a:tr h="220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Al (dissolved)</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0.0051</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0.0057</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mg/L</a:t>
                      </a:r>
                      <a:endParaRPr sz="1400" b="1" i="0" u="none" strike="noStrike" cap="none">
                        <a:solidFill>
                          <a:srgbClr val="953735"/>
                        </a:solidFill>
                        <a:latin typeface="Calibri"/>
                        <a:ea typeface="Calibri"/>
                        <a:cs typeface="Calibri"/>
                        <a:sym typeface="Calibri"/>
                      </a:endParaRPr>
                    </a:p>
                  </a:txBody>
                  <a:tcPr marL="0" marR="0" marT="0" marB="0" anchor="b"/>
                </a:tc>
                <a:extLst>
                  <a:ext uri="{0D108BD9-81ED-4DB2-BD59-A6C34878D82A}">
                    <a16:rowId xmlns:a16="http://schemas.microsoft.com/office/drawing/2014/main" val="10002"/>
                  </a:ext>
                </a:extLst>
              </a:tr>
              <a:tr h="220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Iron (total)</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0.0772</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0.1580</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mg/L</a:t>
                      </a:r>
                      <a:endParaRPr sz="1400" b="1" i="0" u="none" strike="noStrike" cap="none">
                        <a:solidFill>
                          <a:srgbClr val="953735"/>
                        </a:solidFill>
                        <a:latin typeface="Calibri"/>
                        <a:ea typeface="Calibri"/>
                        <a:cs typeface="Calibri"/>
                        <a:sym typeface="Calibri"/>
                      </a:endParaRPr>
                    </a:p>
                  </a:txBody>
                  <a:tcPr marL="0" marR="0" marT="0" marB="0" anchor="b"/>
                </a:tc>
                <a:extLst>
                  <a:ext uri="{0D108BD9-81ED-4DB2-BD59-A6C34878D82A}">
                    <a16:rowId xmlns:a16="http://schemas.microsoft.com/office/drawing/2014/main" val="10003"/>
                  </a:ext>
                </a:extLst>
              </a:tr>
              <a:tr h="220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Manganese, Total</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0.0134</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0.0118</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mg/L</a:t>
                      </a:r>
                      <a:endParaRPr sz="1400" b="1" i="0" u="none" strike="noStrike" cap="none">
                        <a:solidFill>
                          <a:srgbClr val="953735"/>
                        </a:solidFill>
                        <a:latin typeface="Calibri"/>
                        <a:ea typeface="Calibri"/>
                        <a:cs typeface="Calibri"/>
                        <a:sym typeface="Calibri"/>
                      </a:endParaRPr>
                    </a:p>
                  </a:txBody>
                  <a:tcPr marL="0" marR="0" marT="0" marB="0" anchor="b"/>
                </a:tc>
                <a:extLst>
                  <a:ext uri="{0D108BD9-81ED-4DB2-BD59-A6C34878D82A}">
                    <a16:rowId xmlns:a16="http://schemas.microsoft.com/office/drawing/2014/main" val="10004"/>
                  </a:ext>
                </a:extLst>
              </a:tr>
              <a:tr h="441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Total Suspended Solids</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12</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a:t>
                      </a:r>
                      <a:endParaRPr sz="1400" b="1" i="0" u="none" strike="noStrike" cap="none">
                        <a:solidFill>
                          <a:srgbClr val="953735"/>
                        </a:solidFill>
                        <a:latin typeface="Calibri"/>
                        <a:ea typeface="Calibri"/>
                        <a:cs typeface="Calibri"/>
                        <a:sym typeface="Calibri"/>
                      </a:endParaRPr>
                    </a:p>
                  </a:txBody>
                  <a:tcPr marL="0" marR="0" marT="0"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mg/L</a:t>
                      </a:r>
                      <a:endParaRPr sz="1400" b="1" i="0" u="none" strike="noStrike" cap="none">
                        <a:solidFill>
                          <a:srgbClr val="953735"/>
                        </a:solidFill>
                        <a:latin typeface="Calibri"/>
                        <a:ea typeface="Calibri"/>
                        <a:cs typeface="Calibri"/>
                        <a:sym typeface="Calibri"/>
                      </a:endParaRPr>
                    </a:p>
                  </a:txBody>
                  <a:tcPr marL="0" marR="0" marT="0" marB="0" anchor="b"/>
                </a:tc>
                <a:extLst>
                  <a:ext uri="{0D108BD9-81ED-4DB2-BD59-A6C34878D82A}">
                    <a16:rowId xmlns:a16="http://schemas.microsoft.com/office/drawing/2014/main" val="10005"/>
                  </a:ext>
                </a:extLst>
              </a:tr>
            </a:tbl>
          </a:graphicData>
        </a:graphic>
      </p:graphicFrame>
      <p:graphicFrame>
        <p:nvGraphicFramePr>
          <p:cNvPr id="290" name="Google Shape;290;p27"/>
          <p:cNvGraphicFramePr/>
          <p:nvPr/>
        </p:nvGraphicFramePr>
        <p:xfrm>
          <a:off x="304800" y="4953000"/>
          <a:ext cx="3000000" cy="3000000"/>
        </p:xfrm>
        <a:graphic>
          <a:graphicData uri="http://schemas.openxmlformats.org/drawingml/2006/table">
            <a:tbl>
              <a:tblPr firstRow="1" bandRow="1">
                <a:noFill/>
                <a:tableStyleId>{A44F537D-8A83-43A9-ABC3-E1848CE04EB1}</a:tableStyleId>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3962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Parameter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Downstream</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Upstream</a:t>
                      </a:r>
                      <a:endParaRPr sz="1800" u="none" strike="noStrike" cap="none"/>
                    </a:p>
                  </a:txBody>
                  <a:tcPr marL="91450" marR="91450" marT="45725" marB="45725"/>
                </a:tc>
                <a:extLst>
                  <a:ext uri="{0D108BD9-81ED-4DB2-BD59-A6C34878D82A}">
                    <a16:rowId xmlns:a16="http://schemas.microsoft.com/office/drawing/2014/main" val="10000"/>
                  </a:ext>
                </a:extLst>
              </a:tr>
              <a:tr h="3962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Habitat Score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97 - marginal</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155 - suboptimal</a:t>
                      </a:r>
                      <a:endParaRPr sz="1800" u="none" strike="noStrike" cap="none"/>
                    </a:p>
                  </a:txBody>
                  <a:tcPr marL="91450" marR="91450" marT="45725" marB="45725"/>
                </a:tc>
                <a:extLst>
                  <a:ext uri="{0D108BD9-81ED-4DB2-BD59-A6C34878D82A}">
                    <a16:rowId xmlns:a16="http://schemas.microsoft.com/office/drawing/2014/main" val="10001"/>
                  </a:ext>
                </a:extLst>
              </a:tr>
              <a:tr h="3962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Stream Index</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5- marginal</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12- suboptimal</a:t>
                      </a:r>
                      <a:endParaRPr sz="18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291" name="Google Shape;291;p27" descr="Z:\My Pictures\McDowell Co\monitoring\Windmill(2)_flow.JPG"/>
          <p:cNvPicPr preferRelativeResize="0"/>
          <p:nvPr/>
        </p:nvPicPr>
        <p:blipFill rotWithShape="1">
          <a:blip r:embed="rId5">
            <a:alphaModFix/>
          </a:blip>
          <a:srcRect/>
          <a:stretch/>
        </p:blipFill>
        <p:spPr>
          <a:xfrm>
            <a:off x="6545700" y="1812825"/>
            <a:ext cx="2159949" cy="16161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c08c631d76_0_51"/>
          <p:cNvSpPr txBox="1">
            <a:spLocks noGrp="1"/>
          </p:cNvSpPr>
          <p:nvPr>
            <p:ph type="title"/>
          </p:nvPr>
        </p:nvSpPr>
        <p:spPr>
          <a:xfrm>
            <a:off x="612648" y="228600"/>
            <a:ext cx="81534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Ashland Wastewater Project</a:t>
            </a:r>
            <a:endParaRPr/>
          </a:p>
        </p:txBody>
      </p:sp>
      <p:sp>
        <p:nvSpPr>
          <p:cNvPr id="298" name="Google Shape;298;g2c08c631d76_0_51"/>
          <p:cNvSpPr txBox="1"/>
          <p:nvPr/>
        </p:nvSpPr>
        <p:spPr>
          <a:xfrm>
            <a:off x="290300" y="1676500"/>
            <a:ext cx="7369200" cy="450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solidFill>
                  <a:schemeClr val="dk1"/>
                </a:solidFill>
                <a:latin typeface="Twentieth Century"/>
                <a:ea typeface="Twentieth Century"/>
                <a:cs typeface="Twentieth Century"/>
                <a:sym typeface="Twentieth Century"/>
              </a:rPr>
              <a:t>Project Steps:</a:t>
            </a:r>
            <a:endParaRPr sz="2900">
              <a:solidFill>
                <a:schemeClr val="dk1"/>
              </a:solidFill>
              <a:latin typeface="Twentieth Century"/>
              <a:ea typeface="Twentieth Century"/>
              <a:cs typeface="Twentieth Century"/>
              <a:sym typeface="Twentieth Century"/>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Identify or form  Responsible Management Entity (RME)</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Secure funding and hire company to do engineering design work</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Secure fiscal agent</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Finalized easements &amp; user agreements for homeowner signatures</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Developed an informational brochure for distribution to homeowners when signatures are obtained</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Negotiated monitoring requirements with DEP’s UIC program</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Obtained O&amp;M cost estimates for the treatment system</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Finalized estimated monthly rates</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Finalized and submitted the watershed based plan</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Held an informative meeting with the community</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Pursued and obtained additional funding toward the project</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Began construction of the drainfields with volunteer labor 2009</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299" name="Google Shape;299;g2c08c631d76_0_51"/>
          <p:cNvPicPr preferRelativeResize="0"/>
          <p:nvPr/>
        </p:nvPicPr>
        <p:blipFill>
          <a:blip r:embed="rId3">
            <a:alphaModFix/>
          </a:blip>
          <a:stretch>
            <a:fillRect/>
          </a:stretch>
        </p:blipFill>
        <p:spPr>
          <a:xfrm>
            <a:off x="6621575" y="4490425"/>
            <a:ext cx="2106025" cy="1404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a:spLocks noGrp="1"/>
          </p:cNvSpPr>
          <p:nvPr>
            <p:ph type="title"/>
          </p:nvPr>
        </p:nvSpPr>
        <p:spPr>
          <a:xfrm>
            <a:off x="457200" y="2286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Font typeface="Twentieth Century"/>
              <a:buNone/>
            </a:pPr>
            <a:r>
              <a:rPr lang="en-US" sz="3600"/>
              <a:t>Ashland Community Wastewater System Main Components</a:t>
            </a:r>
            <a:endParaRPr sz="3600"/>
          </a:p>
        </p:txBody>
      </p:sp>
      <p:pic>
        <p:nvPicPr>
          <p:cNvPr id="305" name="Google Shape;305;p34" descr="Picture1.png"/>
          <p:cNvPicPr preferRelativeResize="0">
            <a:picLocks noGrp="1"/>
          </p:cNvPicPr>
          <p:nvPr>
            <p:ph type="body" idx="1"/>
          </p:nvPr>
        </p:nvPicPr>
        <p:blipFill rotWithShape="1">
          <a:blip r:embed="rId3">
            <a:alphaModFix/>
          </a:blip>
          <a:srcRect l="5310" r="21240"/>
          <a:stretch/>
        </p:blipFill>
        <p:spPr>
          <a:xfrm rot="5400000">
            <a:off x="2396235" y="-415037"/>
            <a:ext cx="4351528" cy="9144002"/>
          </a:xfrm>
          <a:prstGeom prst="rect">
            <a:avLst/>
          </a:prstGeom>
          <a:noFill/>
          <a:ln>
            <a:noFill/>
          </a:ln>
        </p:spPr>
      </p:pic>
      <p:sp>
        <p:nvSpPr>
          <p:cNvPr id="306" name="Google Shape;306;p34"/>
          <p:cNvSpPr txBox="1"/>
          <p:nvPr/>
        </p:nvSpPr>
        <p:spPr>
          <a:xfrm>
            <a:off x="7239000" y="2286000"/>
            <a:ext cx="1371600" cy="150810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Twentieth Century"/>
                <a:ea typeface="Twentieth Century"/>
                <a:cs typeface="Twentieth Century"/>
                <a:sym typeface="Twentieth Century"/>
              </a:rPr>
              <a:t>Wetland Cells</a:t>
            </a:r>
            <a:r>
              <a:rPr lang="en-US" sz="1000" b="1" i="0" u="none" strike="noStrike" cap="none">
                <a:solidFill>
                  <a:schemeClr val="dk1"/>
                </a:solidFill>
                <a:latin typeface="Twentieth Century"/>
                <a:ea typeface="Twentieth Century"/>
                <a:cs typeface="Twentieth Century"/>
                <a:sym typeface="Twentieth Century"/>
              </a:rPr>
              <a:t>-</a:t>
            </a:r>
            <a:r>
              <a:rPr lang="en-US" sz="1000" b="0" i="0" u="none" strike="noStrike" cap="none">
                <a:solidFill>
                  <a:schemeClr val="dk1"/>
                </a:solidFill>
                <a:latin typeface="Twentieth Century"/>
                <a:ea typeface="Twentieth Century"/>
                <a:cs typeface="Twentieth Century"/>
                <a:sym typeface="Twentieth Century"/>
              </a:rPr>
              <a:t>Treatment in the wetland cells is intended to produce secondary quality effluent reducing nutrient (90% reduction) loading in the drainfield.</a:t>
            </a:r>
            <a:endParaRPr sz="1000" b="0" i="0" u="none" strike="noStrike" cap="none">
              <a:solidFill>
                <a:schemeClr val="dk1"/>
              </a:solidFill>
              <a:latin typeface="Twentieth Century"/>
              <a:ea typeface="Twentieth Century"/>
              <a:cs typeface="Twentieth Century"/>
              <a:sym typeface="Twentieth Century"/>
            </a:endParaRPr>
          </a:p>
        </p:txBody>
      </p:sp>
      <p:sp>
        <p:nvSpPr>
          <p:cNvPr id="307" name="Google Shape;307;p34"/>
          <p:cNvSpPr txBox="1"/>
          <p:nvPr/>
        </p:nvSpPr>
        <p:spPr>
          <a:xfrm>
            <a:off x="5410200" y="3429000"/>
            <a:ext cx="1371600" cy="107721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Twentieth Century"/>
                <a:ea typeface="Twentieth Century"/>
                <a:cs typeface="Twentieth Century"/>
                <a:sym typeface="Twentieth Century"/>
              </a:rPr>
              <a:t>Low Pressure Pipe Drainfield- </a:t>
            </a:r>
            <a:r>
              <a:rPr lang="en-US" sz="1000" b="0" i="0" u="none" strike="noStrike" cap="none">
                <a:solidFill>
                  <a:schemeClr val="dk1"/>
                </a:solidFill>
                <a:latin typeface="Twentieth Century"/>
                <a:ea typeface="Twentieth Century"/>
                <a:cs typeface="Twentieth Century"/>
                <a:sym typeface="Twentieth Century"/>
              </a:rPr>
              <a:t>Flow is gravity fed from the wetlands cells to 3 siphon tanks to the 3 drainfields.</a:t>
            </a:r>
            <a:endParaRPr sz="1000" b="0" i="0" u="none" strike="noStrike" cap="none">
              <a:solidFill>
                <a:schemeClr val="dk1"/>
              </a:solidFill>
              <a:latin typeface="Twentieth Century"/>
              <a:ea typeface="Twentieth Century"/>
              <a:cs typeface="Twentieth Century"/>
              <a:sym typeface="Twentieth Century"/>
            </a:endParaRPr>
          </a:p>
        </p:txBody>
      </p:sp>
      <p:cxnSp>
        <p:nvCxnSpPr>
          <p:cNvPr id="308" name="Google Shape;308;p34"/>
          <p:cNvCxnSpPr/>
          <p:nvPr/>
        </p:nvCxnSpPr>
        <p:spPr>
          <a:xfrm rot="5400000" flipH="1">
            <a:off x="2057400" y="4267200"/>
            <a:ext cx="685800" cy="381000"/>
          </a:xfrm>
          <a:prstGeom prst="straightConnector1">
            <a:avLst/>
          </a:prstGeom>
          <a:noFill/>
          <a:ln w="19050" cap="flat" cmpd="sng">
            <a:solidFill>
              <a:schemeClr val="dk1"/>
            </a:solidFill>
            <a:prstDash val="solid"/>
            <a:round/>
            <a:headEnd type="none" w="sm" len="sm"/>
            <a:tailEnd type="stealth" w="med" len="med"/>
          </a:ln>
          <a:effectLst>
            <a:outerShdw blurRad="38100" dist="30000" dir="5400000" rotWithShape="0">
              <a:srgbClr val="000000">
                <a:alpha val="44313"/>
              </a:srgbClr>
            </a:outerShdw>
          </a:effectLst>
        </p:spPr>
      </p:cxnSp>
      <p:sp>
        <p:nvSpPr>
          <p:cNvPr id="309" name="Google Shape;309;p34"/>
          <p:cNvSpPr txBox="1"/>
          <p:nvPr/>
        </p:nvSpPr>
        <p:spPr>
          <a:xfrm>
            <a:off x="1752600" y="4800600"/>
            <a:ext cx="1371600" cy="1538883"/>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Twentieth Century"/>
                <a:ea typeface="Twentieth Century"/>
                <a:cs typeface="Twentieth Century"/>
                <a:sym typeface="Twentieth Century"/>
              </a:rPr>
              <a:t>Pump Station and Force Main- </a:t>
            </a:r>
            <a:r>
              <a:rPr lang="en-US" sz="1000" b="0" i="0" u="none" strike="noStrike" cap="none">
                <a:solidFill>
                  <a:schemeClr val="dk1"/>
                </a:solidFill>
                <a:latin typeface="Twentieth Century"/>
                <a:ea typeface="Twentieth Century"/>
                <a:cs typeface="Twentieth Century"/>
                <a:sym typeface="Twentieth Century"/>
              </a:rPr>
              <a:t>The lift station provides detention time for the effluent should both of the pumps be out of service. It also houses 2 pumps  that convey the effluent up the hill.</a:t>
            </a:r>
            <a:endParaRPr sz="1000" b="0" i="0" u="none" strike="noStrike" cap="none">
              <a:solidFill>
                <a:schemeClr val="dk1"/>
              </a:solidFill>
              <a:latin typeface="Twentieth Century"/>
              <a:ea typeface="Twentieth Century"/>
              <a:cs typeface="Twentieth Century"/>
              <a:sym typeface="Twentieth Century"/>
            </a:endParaRPr>
          </a:p>
        </p:txBody>
      </p:sp>
      <p:sp>
        <p:nvSpPr>
          <p:cNvPr id="310" name="Google Shape;310;p34"/>
          <p:cNvSpPr/>
          <p:nvPr/>
        </p:nvSpPr>
        <p:spPr>
          <a:xfrm>
            <a:off x="1939310" y="3743325"/>
            <a:ext cx="4248765" cy="1334065"/>
          </a:xfrm>
          <a:custGeom>
            <a:avLst/>
            <a:gdLst/>
            <a:ahLst/>
            <a:cxnLst/>
            <a:rect l="l" t="t" r="r" b="b"/>
            <a:pathLst>
              <a:path w="4248765" h="1334065" extrusionOk="0">
                <a:moveTo>
                  <a:pt x="4232890" y="1285875"/>
                </a:moveTo>
                <a:cubicBezTo>
                  <a:pt x="4156690" y="1235075"/>
                  <a:pt x="4248765" y="1301750"/>
                  <a:pt x="4185265" y="1238250"/>
                </a:cubicBezTo>
                <a:cubicBezTo>
                  <a:pt x="4166801" y="1219786"/>
                  <a:pt x="4151356" y="1217422"/>
                  <a:pt x="4128115" y="1209675"/>
                </a:cubicBezTo>
                <a:cubicBezTo>
                  <a:pt x="3814946" y="1238145"/>
                  <a:pt x="4205570" y="1209675"/>
                  <a:pt x="3937615" y="1209675"/>
                </a:cubicBezTo>
                <a:cubicBezTo>
                  <a:pt x="3867741" y="1209675"/>
                  <a:pt x="3729861" y="1222225"/>
                  <a:pt x="3651865" y="1228725"/>
                </a:cubicBezTo>
                <a:cubicBezTo>
                  <a:pt x="3635990" y="1231900"/>
                  <a:pt x="3620267" y="1235960"/>
                  <a:pt x="3604240" y="1238250"/>
                </a:cubicBezTo>
                <a:cubicBezTo>
                  <a:pt x="3575778" y="1242316"/>
                  <a:pt x="3546407" y="1240802"/>
                  <a:pt x="3518515" y="1247775"/>
                </a:cubicBezTo>
                <a:cubicBezTo>
                  <a:pt x="3507409" y="1250551"/>
                  <a:pt x="3501046" y="1264049"/>
                  <a:pt x="3489940" y="1266825"/>
                </a:cubicBezTo>
                <a:cubicBezTo>
                  <a:pt x="3462048" y="1273798"/>
                  <a:pt x="3432790" y="1273175"/>
                  <a:pt x="3404215" y="1276350"/>
                </a:cubicBezTo>
                <a:cubicBezTo>
                  <a:pt x="3337540" y="1298575"/>
                  <a:pt x="3366115" y="1301750"/>
                  <a:pt x="3318490" y="1285875"/>
                </a:cubicBezTo>
                <a:cubicBezTo>
                  <a:pt x="3242290" y="1311275"/>
                  <a:pt x="3331190" y="1273175"/>
                  <a:pt x="3280390" y="1323975"/>
                </a:cubicBezTo>
                <a:cubicBezTo>
                  <a:pt x="3273290" y="1331075"/>
                  <a:pt x="3261340" y="1330325"/>
                  <a:pt x="3251815" y="1333500"/>
                </a:cubicBezTo>
                <a:cubicBezTo>
                  <a:pt x="3239015" y="1333043"/>
                  <a:pt x="3003437" y="1334065"/>
                  <a:pt x="2918440" y="1314450"/>
                </a:cubicBezTo>
                <a:cubicBezTo>
                  <a:pt x="2827167" y="1293387"/>
                  <a:pt x="2891260" y="1305623"/>
                  <a:pt x="2832715" y="1276350"/>
                </a:cubicBezTo>
                <a:cubicBezTo>
                  <a:pt x="2823735" y="1271860"/>
                  <a:pt x="2813120" y="1271315"/>
                  <a:pt x="2804140" y="1266825"/>
                </a:cubicBezTo>
                <a:cubicBezTo>
                  <a:pt x="2793901" y="1261705"/>
                  <a:pt x="2786026" y="1252424"/>
                  <a:pt x="2775565" y="1247775"/>
                </a:cubicBezTo>
                <a:cubicBezTo>
                  <a:pt x="2745750" y="1234524"/>
                  <a:pt x="2711980" y="1227116"/>
                  <a:pt x="2680315" y="1219200"/>
                </a:cubicBezTo>
                <a:cubicBezTo>
                  <a:pt x="2661265" y="1206500"/>
                  <a:pt x="2635865" y="1200150"/>
                  <a:pt x="2623165" y="1181100"/>
                </a:cubicBezTo>
                <a:cubicBezTo>
                  <a:pt x="2597765" y="1143000"/>
                  <a:pt x="2613640" y="1158875"/>
                  <a:pt x="2575540" y="1133475"/>
                </a:cubicBezTo>
                <a:cubicBezTo>
                  <a:pt x="2540341" y="1080677"/>
                  <a:pt x="2576629" y="1122438"/>
                  <a:pt x="2527915" y="1095375"/>
                </a:cubicBezTo>
                <a:cubicBezTo>
                  <a:pt x="2507901" y="1084256"/>
                  <a:pt x="2492485" y="1064515"/>
                  <a:pt x="2470765" y="1057275"/>
                </a:cubicBezTo>
                <a:cubicBezTo>
                  <a:pt x="2461240" y="1054100"/>
                  <a:pt x="2451170" y="1052240"/>
                  <a:pt x="2442190" y="1047750"/>
                </a:cubicBezTo>
                <a:cubicBezTo>
                  <a:pt x="2431951" y="1042630"/>
                  <a:pt x="2424475" y="1032320"/>
                  <a:pt x="2413615" y="1028700"/>
                </a:cubicBezTo>
                <a:cubicBezTo>
                  <a:pt x="2395293" y="1022593"/>
                  <a:pt x="2375318" y="1023365"/>
                  <a:pt x="2356465" y="1019175"/>
                </a:cubicBezTo>
                <a:cubicBezTo>
                  <a:pt x="2346664" y="1016997"/>
                  <a:pt x="2337415" y="1012825"/>
                  <a:pt x="2327890" y="1009650"/>
                </a:cubicBezTo>
                <a:cubicBezTo>
                  <a:pt x="2307108" y="947305"/>
                  <a:pt x="2335972" y="1008495"/>
                  <a:pt x="2289790" y="971550"/>
                </a:cubicBezTo>
                <a:cubicBezTo>
                  <a:pt x="2280851" y="964399"/>
                  <a:pt x="2279355" y="950513"/>
                  <a:pt x="2270740" y="942975"/>
                </a:cubicBezTo>
                <a:cubicBezTo>
                  <a:pt x="2253510" y="927898"/>
                  <a:pt x="2213590" y="904875"/>
                  <a:pt x="2213590" y="904875"/>
                </a:cubicBezTo>
                <a:cubicBezTo>
                  <a:pt x="2167893" y="836329"/>
                  <a:pt x="2232604" y="920726"/>
                  <a:pt x="2137390" y="857250"/>
                </a:cubicBezTo>
                <a:cubicBezTo>
                  <a:pt x="2127865" y="850900"/>
                  <a:pt x="2119276" y="842849"/>
                  <a:pt x="2108815" y="838200"/>
                </a:cubicBezTo>
                <a:cubicBezTo>
                  <a:pt x="2079000" y="824949"/>
                  <a:pt x="2045230" y="817541"/>
                  <a:pt x="2013565" y="809625"/>
                </a:cubicBezTo>
                <a:lnTo>
                  <a:pt x="1870690" y="714375"/>
                </a:lnTo>
                <a:lnTo>
                  <a:pt x="1813540" y="676275"/>
                </a:lnTo>
                <a:lnTo>
                  <a:pt x="1784965" y="657225"/>
                </a:lnTo>
                <a:cubicBezTo>
                  <a:pt x="1778615" y="647700"/>
                  <a:pt x="1775623" y="634717"/>
                  <a:pt x="1765915" y="628650"/>
                </a:cubicBezTo>
                <a:cubicBezTo>
                  <a:pt x="1748887" y="618007"/>
                  <a:pt x="1708765" y="609600"/>
                  <a:pt x="1708765" y="609600"/>
                </a:cubicBezTo>
                <a:cubicBezTo>
                  <a:pt x="1702415" y="600075"/>
                  <a:pt x="1697810" y="589120"/>
                  <a:pt x="1689715" y="581025"/>
                </a:cubicBezTo>
                <a:cubicBezTo>
                  <a:pt x="1662418" y="553728"/>
                  <a:pt x="1663553" y="567944"/>
                  <a:pt x="1632565" y="552450"/>
                </a:cubicBezTo>
                <a:cubicBezTo>
                  <a:pt x="1558707" y="515521"/>
                  <a:pt x="1647239" y="547816"/>
                  <a:pt x="1575415" y="523875"/>
                </a:cubicBezTo>
                <a:cubicBezTo>
                  <a:pt x="1565890" y="514350"/>
                  <a:pt x="1558048" y="502772"/>
                  <a:pt x="1546840" y="495300"/>
                </a:cubicBezTo>
                <a:cubicBezTo>
                  <a:pt x="1538486" y="489731"/>
                  <a:pt x="1527919" y="488533"/>
                  <a:pt x="1518265" y="485775"/>
                </a:cubicBezTo>
                <a:cubicBezTo>
                  <a:pt x="1504023" y="481706"/>
                  <a:pt x="1466815" y="474338"/>
                  <a:pt x="1451590" y="466725"/>
                </a:cubicBezTo>
                <a:cubicBezTo>
                  <a:pt x="1441351" y="461605"/>
                  <a:pt x="1433476" y="452324"/>
                  <a:pt x="1423015" y="447675"/>
                </a:cubicBezTo>
                <a:cubicBezTo>
                  <a:pt x="1404665" y="439520"/>
                  <a:pt x="1384915" y="434975"/>
                  <a:pt x="1365865" y="428625"/>
                </a:cubicBezTo>
                <a:lnTo>
                  <a:pt x="1337290" y="419100"/>
                </a:lnTo>
                <a:cubicBezTo>
                  <a:pt x="1327765" y="415925"/>
                  <a:pt x="1318455" y="412010"/>
                  <a:pt x="1308715" y="409575"/>
                </a:cubicBezTo>
                <a:lnTo>
                  <a:pt x="1270615" y="400050"/>
                </a:lnTo>
                <a:cubicBezTo>
                  <a:pt x="1261090" y="393700"/>
                  <a:pt x="1250596" y="388605"/>
                  <a:pt x="1242040" y="381000"/>
                </a:cubicBezTo>
                <a:cubicBezTo>
                  <a:pt x="1221904" y="363102"/>
                  <a:pt x="1210448" y="332369"/>
                  <a:pt x="1184890" y="323850"/>
                </a:cubicBezTo>
                <a:lnTo>
                  <a:pt x="1156315" y="314325"/>
                </a:lnTo>
                <a:cubicBezTo>
                  <a:pt x="1146790" y="304800"/>
                  <a:pt x="1139788" y="291774"/>
                  <a:pt x="1127740" y="285750"/>
                </a:cubicBezTo>
                <a:cubicBezTo>
                  <a:pt x="1113260" y="278510"/>
                  <a:pt x="1095821" y="280152"/>
                  <a:pt x="1080115" y="276225"/>
                </a:cubicBezTo>
                <a:cubicBezTo>
                  <a:pt x="1070375" y="273790"/>
                  <a:pt x="1061065" y="269875"/>
                  <a:pt x="1051540" y="266700"/>
                </a:cubicBezTo>
                <a:cubicBezTo>
                  <a:pt x="1045190" y="257175"/>
                  <a:pt x="1037139" y="248586"/>
                  <a:pt x="1032490" y="238125"/>
                </a:cubicBezTo>
                <a:cubicBezTo>
                  <a:pt x="1016476" y="202093"/>
                  <a:pt x="1012862" y="148840"/>
                  <a:pt x="975340" y="123825"/>
                </a:cubicBezTo>
                <a:lnTo>
                  <a:pt x="946765" y="104775"/>
                </a:lnTo>
                <a:cubicBezTo>
                  <a:pt x="940415" y="95250"/>
                  <a:pt x="935810" y="84295"/>
                  <a:pt x="927715" y="76200"/>
                </a:cubicBezTo>
                <a:cubicBezTo>
                  <a:pt x="900418" y="48903"/>
                  <a:pt x="901553" y="63119"/>
                  <a:pt x="870565" y="47625"/>
                </a:cubicBezTo>
                <a:cubicBezTo>
                  <a:pt x="815295" y="19990"/>
                  <a:pt x="870686" y="34573"/>
                  <a:pt x="803890" y="9525"/>
                </a:cubicBezTo>
                <a:cubicBezTo>
                  <a:pt x="791633" y="4928"/>
                  <a:pt x="778490" y="3175"/>
                  <a:pt x="765790" y="0"/>
                </a:cubicBezTo>
                <a:cubicBezTo>
                  <a:pt x="749915" y="3175"/>
                  <a:pt x="734134" y="6863"/>
                  <a:pt x="718165" y="9525"/>
                </a:cubicBezTo>
                <a:cubicBezTo>
                  <a:pt x="696020" y="13216"/>
                  <a:pt x="672994" y="12599"/>
                  <a:pt x="651490" y="19050"/>
                </a:cubicBezTo>
                <a:cubicBezTo>
                  <a:pt x="640525" y="22339"/>
                  <a:pt x="633959" y="35088"/>
                  <a:pt x="622915" y="38100"/>
                </a:cubicBezTo>
                <a:cubicBezTo>
                  <a:pt x="598219" y="44835"/>
                  <a:pt x="572115" y="44450"/>
                  <a:pt x="546715" y="47625"/>
                </a:cubicBezTo>
                <a:cubicBezTo>
                  <a:pt x="457031" y="137309"/>
                  <a:pt x="600848" y="2011"/>
                  <a:pt x="460990" y="95250"/>
                </a:cubicBezTo>
                <a:lnTo>
                  <a:pt x="403840" y="133350"/>
                </a:lnTo>
                <a:cubicBezTo>
                  <a:pt x="394315" y="139700"/>
                  <a:pt x="386125" y="148780"/>
                  <a:pt x="375265" y="152400"/>
                </a:cubicBezTo>
                <a:cubicBezTo>
                  <a:pt x="310939" y="173842"/>
                  <a:pt x="390120" y="149099"/>
                  <a:pt x="289540" y="171450"/>
                </a:cubicBezTo>
                <a:cubicBezTo>
                  <a:pt x="279739" y="173628"/>
                  <a:pt x="270490" y="177800"/>
                  <a:pt x="260965" y="180975"/>
                </a:cubicBezTo>
                <a:cubicBezTo>
                  <a:pt x="228852" y="229145"/>
                  <a:pt x="259348" y="196071"/>
                  <a:pt x="213340" y="219075"/>
                </a:cubicBezTo>
                <a:cubicBezTo>
                  <a:pt x="184150" y="233670"/>
                  <a:pt x="188837" y="243297"/>
                  <a:pt x="156190" y="247650"/>
                </a:cubicBezTo>
                <a:cubicBezTo>
                  <a:pt x="82775" y="257439"/>
                  <a:pt x="0" y="257175"/>
                  <a:pt x="51415" y="257175"/>
                </a:cubicBezTo>
              </a:path>
            </a:pathLst>
          </a:custGeom>
          <a:no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311" name="Google Shape;311;p34"/>
          <p:cNvSpPr/>
          <p:nvPr/>
        </p:nvSpPr>
        <p:spPr>
          <a:xfrm>
            <a:off x="1228725" y="4000500"/>
            <a:ext cx="876300" cy="1095375"/>
          </a:xfrm>
          <a:custGeom>
            <a:avLst/>
            <a:gdLst/>
            <a:ahLst/>
            <a:cxnLst/>
            <a:rect l="l" t="t" r="r" b="b"/>
            <a:pathLst>
              <a:path w="876300" h="1095375" extrusionOk="0">
                <a:moveTo>
                  <a:pt x="876300" y="0"/>
                </a:moveTo>
                <a:cubicBezTo>
                  <a:pt x="857250" y="3175"/>
                  <a:pt x="836977" y="2097"/>
                  <a:pt x="819150" y="9525"/>
                </a:cubicBezTo>
                <a:cubicBezTo>
                  <a:pt x="798016" y="18331"/>
                  <a:pt x="783720" y="40385"/>
                  <a:pt x="762000" y="47625"/>
                </a:cubicBezTo>
                <a:lnTo>
                  <a:pt x="733425" y="57150"/>
                </a:lnTo>
                <a:cubicBezTo>
                  <a:pt x="703285" y="147569"/>
                  <a:pt x="734373" y="112482"/>
                  <a:pt x="609600" y="123825"/>
                </a:cubicBezTo>
                <a:cubicBezTo>
                  <a:pt x="600075" y="127000"/>
                  <a:pt x="588125" y="126250"/>
                  <a:pt x="581025" y="133350"/>
                </a:cubicBezTo>
                <a:cubicBezTo>
                  <a:pt x="576344" y="138031"/>
                  <a:pt x="562222" y="199531"/>
                  <a:pt x="561975" y="200025"/>
                </a:cubicBezTo>
                <a:cubicBezTo>
                  <a:pt x="551736" y="220503"/>
                  <a:pt x="536575" y="238125"/>
                  <a:pt x="523875" y="257175"/>
                </a:cubicBezTo>
                <a:lnTo>
                  <a:pt x="485775" y="314325"/>
                </a:lnTo>
                <a:lnTo>
                  <a:pt x="466725" y="342900"/>
                </a:lnTo>
                <a:cubicBezTo>
                  <a:pt x="460375" y="352425"/>
                  <a:pt x="451295" y="360615"/>
                  <a:pt x="447675" y="371475"/>
                </a:cubicBezTo>
                <a:cubicBezTo>
                  <a:pt x="444500" y="381000"/>
                  <a:pt x="446320" y="394214"/>
                  <a:pt x="438150" y="400050"/>
                </a:cubicBezTo>
                <a:cubicBezTo>
                  <a:pt x="421810" y="411722"/>
                  <a:pt x="381000" y="419100"/>
                  <a:pt x="381000" y="419100"/>
                </a:cubicBezTo>
                <a:cubicBezTo>
                  <a:pt x="374650" y="428625"/>
                  <a:pt x="370565" y="440137"/>
                  <a:pt x="361950" y="447675"/>
                </a:cubicBezTo>
                <a:cubicBezTo>
                  <a:pt x="344720" y="462752"/>
                  <a:pt x="304800" y="485775"/>
                  <a:pt x="304800" y="485775"/>
                </a:cubicBezTo>
                <a:cubicBezTo>
                  <a:pt x="261131" y="551279"/>
                  <a:pt x="273940" y="521205"/>
                  <a:pt x="257175" y="571500"/>
                </a:cubicBezTo>
                <a:cubicBezTo>
                  <a:pt x="254000" y="593725"/>
                  <a:pt x="256768" y="617659"/>
                  <a:pt x="247650" y="638175"/>
                </a:cubicBezTo>
                <a:cubicBezTo>
                  <a:pt x="243001" y="648636"/>
                  <a:pt x="227170" y="649130"/>
                  <a:pt x="219075" y="657225"/>
                </a:cubicBezTo>
                <a:cubicBezTo>
                  <a:pt x="138781" y="737519"/>
                  <a:pt x="252475" y="636906"/>
                  <a:pt x="190500" y="714375"/>
                </a:cubicBezTo>
                <a:cubicBezTo>
                  <a:pt x="183349" y="723314"/>
                  <a:pt x="171450" y="727075"/>
                  <a:pt x="161925" y="733425"/>
                </a:cubicBezTo>
                <a:lnTo>
                  <a:pt x="104775" y="819150"/>
                </a:lnTo>
                <a:cubicBezTo>
                  <a:pt x="98425" y="828675"/>
                  <a:pt x="89345" y="836865"/>
                  <a:pt x="85725" y="847725"/>
                </a:cubicBezTo>
                <a:cubicBezTo>
                  <a:pt x="63952" y="913044"/>
                  <a:pt x="89663" y="831973"/>
                  <a:pt x="66675" y="923925"/>
                </a:cubicBezTo>
                <a:cubicBezTo>
                  <a:pt x="64240" y="933665"/>
                  <a:pt x="63422" y="944660"/>
                  <a:pt x="57150" y="952500"/>
                </a:cubicBezTo>
                <a:cubicBezTo>
                  <a:pt x="49999" y="961439"/>
                  <a:pt x="38100" y="965200"/>
                  <a:pt x="28575" y="971550"/>
                </a:cubicBezTo>
                <a:lnTo>
                  <a:pt x="9525" y="1028700"/>
                </a:lnTo>
                <a:cubicBezTo>
                  <a:pt x="6350" y="1038225"/>
                  <a:pt x="0" y="1047235"/>
                  <a:pt x="0" y="1057275"/>
                </a:cubicBezTo>
                <a:lnTo>
                  <a:pt x="0" y="1095375"/>
                </a:lnTo>
              </a:path>
            </a:pathLst>
          </a:custGeom>
          <a:no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312" name="Google Shape;312;p34"/>
          <p:cNvSpPr/>
          <p:nvPr/>
        </p:nvSpPr>
        <p:spPr>
          <a:xfrm>
            <a:off x="6186230" y="5124450"/>
            <a:ext cx="157420" cy="200025"/>
          </a:xfrm>
          <a:custGeom>
            <a:avLst/>
            <a:gdLst/>
            <a:ahLst/>
            <a:cxnLst/>
            <a:rect l="l" t="t" r="r" b="b"/>
            <a:pathLst>
              <a:path w="157420" h="200025" extrusionOk="0">
                <a:moveTo>
                  <a:pt x="157420" y="200025"/>
                </a:moveTo>
                <a:cubicBezTo>
                  <a:pt x="107125" y="183260"/>
                  <a:pt x="137199" y="196069"/>
                  <a:pt x="71695" y="152400"/>
                </a:cubicBezTo>
                <a:lnTo>
                  <a:pt x="43120" y="133350"/>
                </a:lnTo>
                <a:cubicBezTo>
                  <a:pt x="36770" y="123825"/>
                  <a:pt x="28719" y="115236"/>
                  <a:pt x="24070" y="104775"/>
                </a:cubicBezTo>
                <a:cubicBezTo>
                  <a:pt x="0" y="50617"/>
                  <a:pt x="5020" y="53434"/>
                  <a:pt x="5020" y="0"/>
                </a:cubicBezTo>
              </a:path>
            </a:pathLst>
          </a:custGeom>
          <a:no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313" name="Google Shape;313;p34"/>
          <p:cNvSpPr/>
          <p:nvPr/>
        </p:nvSpPr>
        <p:spPr>
          <a:xfrm>
            <a:off x="581025" y="5191125"/>
            <a:ext cx="623226" cy="638175"/>
          </a:xfrm>
          <a:custGeom>
            <a:avLst/>
            <a:gdLst/>
            <a:ahLst/>
            <a:cxnLst/>
            <a:rect l="l" t="t" r="r" b="b"/>
            <a:pathLst>
              <a:path w="623226" h="638175" extrusionOk="0">
                <a:moveTo>
                  <a:pt x="609600" y="0"/>
                </a:moveTo>
                <a:cubicBezTo>
                  <a:pt x="623226" y="40879"/>
                  <a:pt x="622736" y="23656"/>
                  <a:pt x="609600" y="76200"/>
                </a:cubicBezTo>
                <a:cubicBezTo>
                  <a:pt x="607165" y="85940"/>
                  <a:pt x="607175" y="97675"/>
                  <a:pt x="600075" y="104775"/>
                </a:cubicBezTo>
                <a:cubicBezTo>
                  <a:pt x="592975" y="111875"/>
                  <a:pt x="581025" y="111125"/>
                  <a:pt x="571500" y="114300"/>
                </a:cubicBezTo>
                <a:cubicBezTo>
                  <a:pt x="568325" y="127000"/>
                  <a:pt x="565737" y="139861"/>
                  <a:pt x="561975" y="152400"/>
                </a:cubicBezTo>
                <a:cubicBezTo>
                  <a:pt x="556205" y="171634"/>
                  <a:pt x="546863" y="189859"/>
                  <a:pt x="542925" y="209550"/>
                </a:cubicBezTo>
                <a:cubicBezTo>
                  <a:pt x="539750" y="225425"/>
                  <a:pt x="537327" y="241469"/>
                  <a:pt x="533400" y="257175"/>
                </a:cubicBezTo>
                <a:cubicBezTo>
                  <a:pt x="529086" y="274430"/>
                  <a:pt x="519375" y="302685"/>
                  <a:pt x="504825" y="314325"/>
                </a:cubicBezTo>
                <a:cubicBezTo>
                  <a:pt x="496985" y="320597"/>
                  <a:pt x="485230" y="319360"/>
                  <a:pt x="476250" y="323850"/>
                </a:cubicBezTo>
                <a:cubicBezTo>
                  <a:pt x="466011" y="328970"/>
                  <a:pt x="458197" y="338391"/>
                  <a:pt x="447675" y="342900"/>
                </a:cubicBezTo>
                <a:cubicBezTo>
                  <a:pt x="426096" y="352148"/>
                  <a:pt x="401853" y="350365"/>
                  <a:pt x="381000" y="361950"/>
                </a:cubicBezTo>
                <a:cubicBezTo>
                  <a:pt x="360986" y="373069"/>
                  <a:pt x="323850" y="400050"/>
                  <a:pt x="323850" y="400050"/>
                </a:cubicBezTo>
                <a:cubicBezTo>
                  <a:pt x="317500" y="409575"/>
                  <a:pt x="312895" y="420530"/>
                  <a:pt x="304800" y="428625"/>
                </a:cubicBezTo>
                <a:cubicBezTo>
                  <a:pt x="296705" y="436720"/>
                  <a:pt x="283376" y="438736"/>
                  <a:pt x="276225" y="447675"/>
                </a:cubicBezTo>
                <a:cubicBezTo>
                  <a:pt x="239280" y="493857"/>
                  <a:pt x="300470" y="464993"/>
                  <a:pt x="238125" y="485775"/>
                </a:cubicBezTo>
                <a:cubicBezTo>
                  <a:pt x="148441" y="575459"/>
                  <a:pt x="292258" y="440161"/>
                  <a:pt x="152400" y="533400"/>
                </a:cubicBezTo>
                <a:cubicBezTo>
                  <a:pt x="70508" y="587995"/>
                  <a:pt x="174120" y="522540"/>
                  <a:pt x="95250" y="561975"/>
                </a:cubicBezTo>
                <a:cubicBezTo>
                  <a:pt x="21392" y="598904"/>
                  <a:pt x="109924" y="566609"/>
                  <a:pt x="38100" y="590550"/>
                </a:cubicBezTo>
                <a:cubicBezTo>
                  <a:pt x="14069" y="626597"/>
                  <a:pt x="27145" y="611030"/>
                  <a:pt x="0" y="638175"/>
                </a:cubicBezTo>
              </a:path>
            </a:pathLst>
          </a:custGeom>
          <a:no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314" name="Google Shape;314;p34"/>
          <p:cNvSpPr txBox="1"/>
          <p:nvPr/>
        </p:nvSpPr>
        <p:spPr>
          <a:xfrm rot="1690061">
            <a:off x="3731230" y="4424241"/>
            <a:ext cx="114326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59473F"/>
                </a:solidFill>
                <a:latin typeface="Twentieth Century"/>
                <a:ea typeface="Twentieth Century"/>
                <a:cs typeface="Twentieth Century"/>
                <a:sym typeface="Twentieth Century"/>
              </a:rPr>
              <a:t>Windmill Gap Creek</a:t>
            </a:r>
            <a:endParaRPr sz="900" b="1" i="0" u="none" strike="noStrike" cap="none">
              <a:solidFill>
                <a:srgbClr val="59473F"/>
              </a:solidFill>
              <a:latin typeface="Twentieth Century"/>
              <a:ea typeface="Twentieth Century"/>
              <a:cs typeface="Twentieth Century"/>
              <a:sym typeface="Twentieth Century"/>
            </a:endParaRPr>
          </a:p>
        </p:txBody>
      </p:sp>
      <p:cxnSp>
        <p:nvCxnSpPr>
          <p:cNvPr id="315" name="Google Shape;315;p34"/>
          <p:cNvCxnSpPr>
            <a:stCxn id="310" idx="18"/>
            <a:endCxn id="310" idx="26"/>
          </p:cNvCxnSpPr>
          <p:nvPr/>
        </p:nvCxnSpPr>
        <p:spPr>
          <a:xfrm rot="10800000">
            <a:off x="4210050" y="4686300"/>
            <a:ext cx="304800" cy="190500"/>
          </a:xfrm>
          <a:prstGeom prst="straightConnector1">
            <a:avLst/>
          </a:prstGeom>
          <a:noFill/>
          <a:ln w="10000" cap="flat" cmpd="sng">
            <a:solidFill>
              <a:schemeClr val="accent1"/>
            </a:solidFill>
            <a:prstDash val="solid"/>
            <a:round/>
            <a:headEnd type="none" w="sm" len="sm"/>
            <a:tailEnd type="stealth" w="med" len="med"/>
          </a:ln>
        </p:spPr>
      </p:cxnSp>
      <p:cxnSp>
        <p:nvCxnSpPr>
          <p:cNvPr id="316" name="Google Shape;316;p34"/>
          <p:cNvCxnSpPr/>
          <p:nvPr/>
        </p:nvCxnSpPr>
        <p:spPr>
          <a:xfrm rot="10800000">
            <a:off x="3505200" y="4267200"/>
            <a:ext cx="304800" cy="190500"/>
          </a:xfrm>
          <a:prstGeom prst="straightConnector1">
            <a:avLst/>
          </a:prstGeom>
          <a:noFill/>
          <a:ln w="10000" cap="flat" cmpd="sng">
            <a:solidFill>
              <a:schemeClr val="accent1"/>
            </a:solidFill>
            <a:prstDash val="solid"/>
            <a:round/>
            <a:headEnd type="none" w="sm" len="sm"/>
            <a:tailEnd type="stealth" w="med" len="med"/>
          </a:ln>
        </p:spPr>
      </p:cxnSp>
      <p:cxnSp>
        <p:nvCxnSpPr>
          <p:cNvPr id="317" name="Google Shape;317;p34"/>
          <p:cNvCxnSpPr>
            <a:endCxn id="310" idx="4"/>
          </p:cNvCxnSpPr>
          <p:nvPr/>
        </p:nvCxnSpPr>
        <p:spPr>
          <a:xfrm flipH="1">
            <a:off x="5591100" y="4914900"/>
            <a:ext cx="352500" cy="57300"/>
          </a:xfrm>
          <a:prstGeom prst="straightConnector1">
            <a:avLst/>
          </a:prstGeom>
          <a:noFill/>
          <a:ln w="10000" cap="flat" cmpd="sng">
            <a:solidFill>
              <a:schemeClr val="accent1"/>
            </a:solidFill>
            <a:prstDash val="solid"/>
            <a:round/>
            <a:headEnd type="none" w="sm" len="sm"/>
            <a:tailEnd type="stealth" w="med" len="med"/>
          </a:ln>
        </p:spPr>
      </p:cxnSp>
      <p:cxnSp>
        <p:nvCxnSpPr>
          <p:cNvPr id="318" name="Google Shape;318;p34"/>
          <p:cNvCxnSpPr>
            <a:stCxn id="310" idx="57"/>
            <a:endCxn id="310" idx="63"/>
          </p:cNvCxnSpPr>
          <p:nvPr/>
        </p:nvCxnSpPr>
        <p:spPr>
          <a:xfrm flipH="1">
            <a:off x="2486175" y="3790950"/>
            <a:ext cx="323700" cy="1500"/>
          </a:xfrm>
          <a:prstGeom prst="straightConnector1">
            <a:avLst/>
          </a:prstGeom>
          <a:noFill/>
          <a:ln w="10000" cap="flat" cmpd="sng">
            <a:solidFill>
              <a:schemeClr val="accent1"/>
            </a:solidFill>
            <a:prstDash val="solid"/>
            <a:round/>
            <a:headEnd type="none" w="sm" len="sm"/>
            <a:tailEnd type="stealth" w="med" len="med"/>
          </a:ln>
        </p:spPr>
      </p:cxnSp>
      <p:cxnSp>
        <p:nvCxnSpPr>
          <p:cNvPr id="319" name="Google Shape;319;p34"/>
          <p:cNvCxnSpPr/>
          <p:nvPr/>
        </p:nvCxnSpPr>
        <p:spPr>
          <a:xfrm rot="5400000">
            <a:off x="3505200" y="2514600"/>
            <a:ext cx="457200" cy="152400"/>
          </a:xfrm>
          <a:prstGeom prst="straightConnector1">
            <a:avLst/>
          </a:prstGeom>
          <a:noFill/>
          <a:ln w="10000" cap="flat" cmpd="sng">
            <a:solidFill>
              <a:schemeClr val="accent1"/>
            </a:solidFill>
            <a:prstDash val="solid"/>
            <a:round/>
            <a:headEnd type="none" w="sm" len="sm"/>
            <a:tailEnd type="stealth" w="med" len="med"/>
          </a:ln>
        </p:spPr>
      </p:cxnSp>
      <p:cxnSp>
        <p:nvCxnSpPr>
          <p:cNvPr id="320" name="Google Shape;320;p34"/>
          <p:cNvCxnSpPr/>
          <p:nvPr/>
        </p:nvCxnSpPr>
        <p:spPr>
          <a:xfrm rot="5400000">
            <a:off x="3352800" y="2895600"/>
            <a:ext cx="228600" cy="228600"/>
          </a:xfrm>
          <a:prstGeom prst="straightConnector1">
            <a:avLst/>
          </a:prstGeom>
          <a:noFill/>
          <a:ln w="10000" cap="flat" cmpd="sng">
            <a:solidFill>
              <a:schemeClr val="accent1"/>
            </a:solidFill>
            <a:prstDash val="solid"/>
            <a:round/>
            <a:headEnd type="none" w="sm" len="sm"/>
            <a:tailEnd type="stealth" w="med" len="med"/>
          </a:ln>
        </p:spPr>
      </p:cxnSp>
      <p:cxnSp>
        <p:nvCxnSpPr>
          <p:cNvPr id="321" name="Google Shape;321;p34"/>
          <p:cNvCxnSpPr/>
          <p:nvPr/>
        </p:nvCxnSpPr>
        <p:spPr>
          <a:xfrm flipH="1">
            <a:off x="2743200" y="3276600"/>
            <a:ext cx="457200" cy="381000"/>
          </a:xfrm>
          <a:prstGeom prst="straightConnector1">
            <a:avLst/>
          </a:prstGeom>
          <a:noFill/>
          <a:ln w="10000" cap="flat" cmpd="sng">
            <a:solidFill>
              <a:schemeClr val="accent1"/>
            </a:solidFill>
            <a:prstDash val="solid"/>
            <a:round/>
            <a:headEnd type="none" w="sm" len="sm"/>
            <a:tailEnd type="stealth" w="med" len="med"/>
          </a:ln>
        </p:spPr>
      </p:cxnSp>
      <p:cxnSp>
        <p:nvCxnSpPr>
          <p:cNvPr id="322" name="Google Shape;322;p34"/>
          <p:cNvCxnSpPr>
            <a:stCxn id="311" idx="8"/>
            <a:endCxn id="311" idx="19"/>
          </p:cNvCxnSpPr>
          <p:nvPr/>
        </p:nvCxnSpPr>
        <p:spPr>
          <a:xfrm flipH="1">
            <a:off x="1390800" y="4314825"/>
            <a:ext cx="323700" cy="419100"/>
          </a:xfrm>
          <a:prstGeom prst="straightConnector1">
            <a:avLst/>
          </a:prstGeom>
          <a:noFill/>
          <a:ln w="10000" cap="flat" cmpd="sng">
            <a:solidFill>
              <a:schemeClr val="accent1"/>
            </a:solidFill>
            <a:prstDash val="solid"/>
            <a:round/>
            <a:headEnd type="none" w="sm" len="sm"/>
            <a:tailEnd type="stealth" w="med" len="med"/>
          </a:ln>
        </p:spPr>
      </p:cxnSp>
      <p:cxnSp>
        <p:nvCxnSpPr>
          <p:cNvPr id="323" name="Google Shape;323;p34"/>
          <p:cNvCxnSpPr/>
          <p:nvPr/>
        </p:nvCxnSpPr>
        <p:spPr>
          <a:xfrm rot="10800000">
            <a:off x="4191000" y="4876800"/>
            <a:ext cx="3048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24" name="Google Shape;324;p34"/>
          <p:cNvCxnSpPr/>
          <p:nvPr/>
        </p:nvCxnSpPr>
        <p:spPr>
          <a:xfrm rot="10800000">
            <a:off x="2895600" y="4267200"/>
            <a:ext cx="3048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25" name="Google Shape;325;p34"/>
          <p:cNvCxnSpPr/>
          <p:nvPr/>
        </p:nvCxnSpPr>
        <p:spPr>
          <a:xfrm rot="10800000">
            <a:off x="3505200" y="4572000"/>
            <a:ext cx="3810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26" name="Google Shape;326;p34"/>
          <p:cNvCxnSpPr/>
          <p:nvPr/>
        </p:nvCxnSpPr>
        <p:spPr>
          <a:xfrm rot="10800000" flipH="1">
            <a:off x="3200400" y="3581400"/>
            <a:ext cx="3810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27" name="Google Shape;327;p34"/>
          <p:cNvCxnSpPr/>
          <p:nvPr/>
        </p:nvCxnSpPr>
        <p:spPr>
          <a:xfrm>
            <a:off x="2286000" y="4114800"/>
            <a:ext cx="533400" cy="1588"/>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28" name="Google Shape;328;p34"/>
          <p:cNvCxnSpPr/>
          <p:nvPr/>
        </p:nvCxnSpPr>
        <p:spPr>
          <a:xfrm rot="10800000">
            <a:off x="2438400" y="4191000"/>
            <a:ext cx="3810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29" name="Google Shape;329;p34"/>
          <p:cNvCxnSpPr/>
          <p:nvPr/>
        </p:nvCxnSpPr>
        <p:spPr>
          <a:xfrm rot="10800000" flipH="1">
            <a:off x="4648200" y="3048000"/>
            <a:ext cx="304800" cy="2286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0" name="Google Shape;330;p34"/>
          <p:cNvCxnSpPr/>
          <p:nvPr/>
        </p:nvCxnSpPr>
        <p:spPr>
          <a:xfrm rot="10800000" flipH="1">
            <a:off x="5257800" y="2895600"/>
            <a:ext cx="381000" cy="762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1" name="Google Shape;331;p34"/>
          <p:cNvCxnSpPr/>
          <p:nvPr/>
        </p:nvCxnSpPr>
        <p:spPr>
          <a:xfrm rot="10800000" flipH="1">
            <a:off x="3886200" y="3352800"/>
            <a:ext cx="457200" cy="762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2" name="Google Shape;332;p34"/>
          <p:cNvCxnSpPr/>
          <p:nvPr/>
        </p:nvCxnSpPr>
        <p:spPr>
          <a:xfrm rot="10800000" flipH="1">
            <a:off x="5791200" y="2590800"/>
            <a:ext cx="304800" cy="2286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3" name="Google Shape;333;p34"/>
          <p:cNvCxnSpPr/>
          <p:nvPr/>
        </p:nvCxnSpPr>
        <p:spPr>
          <a:xfrm flipH="1">
            <a:off x="6477000" y="2895600"/>
            <a:ext cx="228600" cy="762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4" name="Google Shape;334;p34"/>
          <p:cNvCxnSpPr/>
          <p:nvPr/>
        </p:nvCxnSpPr>
        <p:spPr>
          <a:xfrm flipH="1">
            <a:off x="6400800" y="2743200"/>
            <a:ext cx="304800" cy="762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5" name="Google Shape;335;p34"/>
          <p:cNvCxnSpPr/>
          <p:nvPr/>
        </p:nvCxnSpPr>
        <p:spPr>
          <a:xfrm flipH="1">
            <a:off x="6477000" y="2590800"/>
            <a:ext cx="228600" cy="762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6" name="Google Shape;336;p34"/>
          <p:cNvCxnSpPr/>
          <p:nvPr/>
        </p:nvCxnSpPr>
        <p:spPr>
          <a:xfrm flipH="1">
            <a:off x="5562600" y="2895600"/>
            <a:ext cx="381000" cy="3048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7" name="Google Shape;337;p34"/>
          <p:cNvCxnSpPr/>
          <p:nvPr/>
        </p:nvCxnSpPr>
        <p:spPr>
          <a:xfrm rot="5400000">
            <a:off x="4953000" y="3276600"/>
            <a:ext cx="381000" cy="2286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8" name="Google Shape;338;p34"/>
          <p:cNvCxnSpPr/>
          <p:nvPr/>
        </p:nvCxnSpPr>
        <p:spPr>
          <a:xfrm flipH="1">
            <a:off x="5029200" y="3200400"/>
            <a:ext cx="2286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39" name="Google Shape;339;p34"/>
          <p:cNvCxnSpPr/>
          <p:nvPr/>
        </p:nvCxnSpPr>
        <p:spPr>
          <a:xfrm rot="-5400000" flipH="1">
            <a:off x="4953000" y="3733800"/>
            <a:ext cx="304800" cy="152400"/>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40" name="Google Shape;340;p34"/>
          <p:cNvCxnSpPr/>
          <p:nvPr/>
        </p:nvCxnSpPr>
        <p:spPr>
          <a:xfrm rot="10800000">
            <a:off x="4953000" y="3657600"/>
            <a:ext cx="457200" cy="77788"/>
          </a:xfrm>
          <a:prstGeom prst="straightConnector1">
            <a:avLst/>
          </a:prstGeom>
          <a:noFill/>
          <a:ln w="19050" cap="flat" cmpd="sng">
            <a:solidFill>
              <a:schemeClr val="dk1"/>
            </a:solidFill>
            <a:prstDash val="solid"/>
            <a:round/>
            <a:headEnd type="none" w="sm" len="sm"/>
            <a:tailEnd type="stealth" w="med" len="med"/>
          </a:ln>
          <a:effectLst>
            <a:outerShdw blurRad="38100" dist="30000" dir="5400000" rotWithShape="0">
              <a:srgbClr val="000000">
                <a:alpha val="44313"/>
              </a:srgbClr>
            </a:outerShdw>
          </a:effectLst>
        </p:spPr>
      </p:cxnSp>
      <p:sp>
        <p:nvSpPr>
          <p:cNvPr id="341" name="Google Shape;341;p34"/>
          <p:cNvSpPr txBox="1"/>
          <p:nvPr/>
        </p:nvSpPr>
        <p:spPr>
          <a:xfrm>
            <a:off x="6934200" y="6248400"/>
            <a:ext cx="1570238" cy="461665"/>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B0F0"/>
                </a:solidFill>
                <a:latin typeface="Twentieth Century"/>
                <a:ea typeface="Twentieth Century"/>
                <a:cs typeface="Twentieth Century"/>
                <a:sym typeface="Twentieth Century"/>
              </a:rPr>
              <a:t>Directional water flow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B0F0"/>
              </a:solidFill>
              <a:latin typeface="Twentieth Century"/>
              <a:ea typeface="Twentieth Century"/>
              <a:cs typeface="Twentieth Century"/>
              <a:sym typeface="Twentieth Century"/>
            </a:endParaRPr>
          </a:p>
        </p:txBody>
      </p:sp>
      <p:cxnSp>
        <p:nvCxnSpPr>
          <p:cNvPr id="342" name="Google Shape;342;p34"/>
          <p:cNvCxnSpPr/>
          <p:nvPr/>
        </p:nvCxnSpPr>
        <p:spPr>
          <a:xfrm rot="10800000">
            <a:off x="7391400" y="6553200"/>
            <a:ext cx="685800" cy="1588"/>
          </a:xfrm>
          <a:prstGeom prst="straightConnector1">
            <a:avLst/>
          </a:prstGeom>
          <a:noFill/>
          <a:ln w="47625" cap="flat" cmpd="dbl">
            <a:solidFill>
              <a:schemeClr val="accent5"/>
            </a:solidFill>
            <a:prstDash val="solid"/>
            <a:round/>
            <a:headEnd type="none" w="sm" len="sm"/>
            <a:tailEnd type="stealth" w="med" len="med"/>
          </a:ln>
          <a:effectLst>
            <a:outerShdw blurRad="38100" dist="30000" dir="5400000" rotWithShape="0">
              <a:srgbClr val="000000">
                <a:alpha val="44313"/>
              </a:srgbClr>
            </a:outerShdw>
          </a:effectLst>
        </p:spPr>
      </p:cxnSp>
      <p:sp>
        <p:nvSpPr>
          <p:cNvPr id="343" name="Google Shape;343;p34"/>
          <p:cNvSpPr txBox="1"/>
          <p:nvPr/>
        </p:nvSpPr>
        <p:spPr>
          <a:xfrm>
            <a:off x="3733800" y="5638800"/>
            <a:ext cx="2667000" cy="892552"/>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Twentieth Century"/>
                <a:ea typeface="Twentieth Century"/>
                <a:cs typeface="Twentieth Century"/>
                <a:sym typeface="Twentieth Century"/>
              </a:rPr>
              <a:t>STEG System-</a:t>
            </a:r>
            <a:r>
              <a:rPr lang="en-US" sz="1000" b="0" i="0" u="none" strike="noStrike" cap="none">
                <a:solidFill>
                  <a:schemeClr val="dk1"/>
                </a:solidFill>
                <a:latin typeface="Twentieth Century"/>
                <a:ea typeface="Twentieth Century"/>
                <a:cs typeface="Twentieth Century"/>
                <a:sym typeface="Twentieth Century"/>
              </a:rPr>
              <a:t>Sewage from the houses are collected and transported in a Septic Tank Effluent Gravity (STEG) sewer line running along the underground along the main road to the pump station. </a:t>
            </a:r>
            <a:endParaRPr sz="1000" b="0" i="0" u="none" strike="noStrike" cap="none">
              <a:solidFill>
                <a:schemeClr val="dk1"/>
              </a:solidFill>
              <a:latin typeface="Twentieth Century"/>
              <a:ea typeface="Twentieth Century"/>
              <a:cs typeface="Twentieth Century"/>
              <a:sym typeface="Twentieth Century"/>
            </a:endParaRPr>
          </a:p>
        </p:txBody>
      </p:sp>
      <p:cxnSp>
        <p:nvCxnSpPr>
          <p:cNvPr id="344" name="Google Shape;344;p34"/>
          <p:cNvCxnSpPr/>
          <p:nvPr/>
        </p:nvCxnSpPr>
        <p:spPr>
          <a:xfrm rot="5400000" flipH="1">
            <a:off x="3771900" y="5067300"/>
            <a:ext cx="838200" cy="304800"/>
          </a:xfrm>
          <a:prstGeom prst="straightConnector1">
            <a:avLst/>
          </a:prstGeom>
          <a:noFill/>
          <a:ln w="19050" cap="flat" cmpd="sng">
            <a:solidFill>
              <a:schemeClr val="dk1"/>
            </a:solidFill>
            <a:prstDash val="solid"/>
            <a:round/>
            <a:headEnd type="none" w="sm" len="sm"/>
            <a:tailEnd type="stealth" w="med" len="med"/>
          </a:ln>
          <a:effectLst>
            <a:outerShdw blurRad="38100" dist="30000" dir="5400000" rotWithShape="0">
              <a:srgbClr val="000000">
                <a:alpha val="44313"/>
              </a:srgbClr>
            </a:outerShdw>
          </a:effectLst>
        </p:spPr>
      </p:cxnSp>
      <p:cxnSp>
        <p:nvCxnSpPr>
          <p:cNvPr id="345" name="Google Shape;345;p34"/>
          <p:cNvCxnSpPr/>
          <p:nvPr/>
        </p:nvCxnSpPr>
        <p:spPr>
          <a:xfrm flipH="1">
            <a:off x="6400800" y="2514600"/>
            <a:ext cx="762000" cy="152400"/>
          </a:xfrm>
          <a:prstGeom prst="straightConnector1">
            <a:avLst/>
          </a:prstGeom>
          <a:noFill/>
          <a:ln w="19050" cap="flat" cmpd="sng">
            <a:solidFill>
              <a:schemeClr val="dk1"/>
            </a:solidFill>
            <a:prstDash val="solid"/>
            <a:round/>
            <a:headEnd type="none" w="sm" len="sm"/>
            <a:tailEnd type="stealth" w="med" len="med"/>
          </a:ln>
          <a:effectLst>
            <a:outerShdw blurRad="38100" dist="30000" dir="5400000" rotWithShape="0">
              <a:srgbClr val="000000">
                <a:alpha val="44313"/>
              </a:srgbClr>
            </a:outerShdw>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Ashland Wastewater Project</a:t>
            </a:r>
            <a:endParaRPr/>
          </a:p>
        </p:txBody>
      </p:sp>
      <p:sp>
        <p:nvSpPr>
          <p:cNvPr id="351" name="Google Shape;351;p33"/>
          <p:cNvSpPr txBox="1"/>
          <p:nvPr/>
        </p:nvSpPr>
        <p:spPr>
          <a:xfrm>
            <a:off x="3598125" y="3463050"/>
            <a:ext cx="1828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08759"/>
              </a:solidFill>
              <a:latin typeface="Twentieth Century"/>
              <a:ea typeface="Twentieth Century"/>
              <a:cs typeface="Twentieth Century"/>
              <a:sym typeface="Twentieth Century"/>
            </a:endParaRPr>
          </a:p>
        </p:txBody>
      </p:sp>
      <p:sp>
        <p:nvSpPr>
          <p:cNvPr id="352" name="Google Shape;352;p33"/>
          <p:cNvSpPr txBox="1"/>
          <p:nvPr/>
        </p:nvSpPr>
        <p:spPr>
          <a:xfrm>
            <a:off x="5351750" y="5049150"/>
            <a:ext cx="3490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Twentieth Century"/>
                <a:ea typeface="Twentieth Century"/>
                <a:cs typeface="Twentieth Century"/>
                <a:sym typeface="Twentieth Century"/>
              </a:rPr>
              <a:t>Groundbreaking Ceremony Spring 2009</a:t>
            </a:r>
            <a:endParaRPr sz="1600" b="0" i="0" u="none" strike="noStrike" cap="none">
              <a:solidFill>
                <a:schemeClr val="dk2"/>
              </a:solidFill>
              <a:latin typeface="Twentieth Century"/>
              <a:ea typeface="Twentieth Century"/>
              <a:cs typeface="Twentieth Century"/>
              <a:sym typeface="Twentieth Century"/>
            </a:endParaRPr>
          </a:p>
        </p:txBody>
      </p:sp>
      <p:sp>
        <p:nvSpPr>
          <p:cNvPr id="353" name="Google Shape;353;p33"/>
          <p:cNvSpPr txBox="1"/>
          <p:nvPr/>
        </p:nvSpPr>
        <p:spPr>
          <a:xfrm>
            <a:off x="6436850" y="3463038"/>
            <a:ext cx="2013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568278"/>
              </a:solidFill>
              <a:latin typeface="Twentieth Century"/>
              <a:ea typeface="Twentieth Century"/>
              <a:cs typeface="Twentieth Century"/>
              <a:sym typeface="Twentieth Century"/>
            </a:endParaRPr>
          </a:p>
        </p:txBody>
      </p:sp>
      <p:sp>
        <p:nvSpPr>
          <p:cNvPr id="354" name="Google Shape;354;p33"/>
          <p:cNvSpPr txBox="1"/>
          <p:nvPr/>
        </p:nvSpPr>
        <p:spPr>
          <a:xfrm>
            <a:off x="3521263" y="6390900"/>
            <a:ext cx="2101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B29C93"/>
              </a:solidFill>
              <a:latin typeface="Twentieth Century"/>
              <a:ea typeface="Twentieth Century"/>
              <a:cs typeface="Twentieth Century"/>
              <a:sym typeface="Twentieth Century"/>
            </a:endParaRPr>
          </a:p>
        </p:txBody>
      </p:sp>
      <p:sp>
        <p:nvSpPr>
          <p:cNvPr id="355" name="Google Shape;355;p33"/>
          <p:cNvSpPr txBox="1"/>
          <p:nvPr/>
        </p:nvSpPr>
        <p:spPr>
          <a:xfrm>
            <a:off x="119425" y="1518375"/>
            <a:ext cx="2961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B85B22"/>
              </a:solidFill>
              <a:latin typeface="Twentieth Century"/>
              <a:ea typeface="Twentieth Century"/>
              <a:cs typeface="Twentieth Century"/>
              <a:sym typeface="Twentieth Century"/>
            </a:endParaRPr>
          </a:p>
        </p:txBody>
      </p:sp>
      <p:pic>
        <p:nvPicPr>
          <p:cNvPr id="356" name="Google Shape;356;p33"/>
          <p:cNvPicPr preferRelativeResize="0"/>
          <p:nvPr/>
        </p:nvPicPr>
        <p:blipFill rotWithShape="1">
          <a:blip r:embed="rId3">
            <a:alphaModFix/>
          </a:blip>
          <a:srcRect/>
          <a:stretch/>
        </p:blipFill>
        <p:spPr>
          <a:xfrm>
            <a:off x="5426925" y="5400075"/>
            <a:ext cx="3101297" cy="1329525"/>
          </a:xfrm>
          <a:prstGeom prst="rect">
            <a:avLst/>
          </a:prstGeom>
          <a:noFill/>
          <a:ln>
            <a:noFill/>
          </a:ln>
        </p:spPr>
      </p:pic>
      <p:sp>
        <p:nvSpPr>
          <p:cNvPr id="357" name="Google Shape;357;p33"/>
          <p:cNvSpPr txBox="1"/>
          <p:nvPr/>
        </p:nvSpPr>
        <p:spPr>
          <a:xfrm>
            <a:off x="900648" y="1694725"/>
            <a:ext cx="5536200" cy="31707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dk2"/>
                </a:solidFill>
                <a:latin typeface="Twentieth Century"/>
                <a:ea typeface="Twentieth Century"/>
                <a:cs typeface="Twentieth Century"/>
                <a:sym typeface="Twentieth Century"/>
              </a:rPr>
              <a:t>Funding </a:t>
            </a:r>
            <a:endParaRPr sz="1800" b="1">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319 EPA Clean Water Act Funds			$ 50,000</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DEP Stream Restoration Fund 			$ 50,000</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 &amp;								$181,650</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Private Donation 					$  27,036</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WV Ministry of Advocacy and Workcamps    $ 49,593</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Canaan Valley Institute 				$ 45,265</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DEP Funds 							$ 40,000</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McDavid Foundation 					$ 10,000</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Change Happens Foundation/Hawaii		$ 10,000</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Bureau of Public Health				$   1,125</a:t>
            </a:r>
            <a:endParaRPr sz="1600">
              <a:solidFill>
                <a:schemeClr val="dk2"/>
              </a:solidFill>
              <a:latin typeface="Twentieth Century"/>
              <a:ea typeface="Twentieth Century"/>
              <a:cs typeface="Twentieth Century"/>
              <a:sym typeface="Twentieth Century"/>
            </a:endParaRPr>
          </a:p>
          <a:p>
            <a:pPr marL="457200" lvl="0" indent="-330200" algn="l" rtl="0">
              <a:spcBef>
                <a:spcPts val="0"/>
              </a:spcBef>
              <a:spcAft>
                <a:spcPts val="0"/>
              </a:spcAft>
              <a:buClr>
                <a:schemeClr val="dk2"/>
              </a:buClr>
              <a:buSzPts val="1600"/>
              <a:buFont typeface="Twentieth Century"/>
              <a:buChar char="●"/>
            </a:pPr>
            <a:r>
              <a:rPr lang="en-US" sz="1600">
                <a:solidFill>
                  <a:schemeClr val="dk2"/>
                </a:solidFill>
                <a:latin typeface="Twentieth Century"/>
                <a:ea typeface="Twentieth Century"/>
                <a:cs typeface="Twentieth Century"/>
                <a:sym typeface="Twentieth Century"/>
              </a:rPr>
              <a:t>WV Stream Partners					$   3,000</a:t>
            </a:r>
            <a:endParaRPr sz="1600">
              <a:solidFill>
                <a:schemeClr val="dk2"/>
              </a:solidFill>
              <a:latin typeface="Twentieth Century"/>
              <a:ea typeface="Twentieth Century"/>
              <a:cs typeface="Twentieth Century"/>
              <a:sym typeface="Twentieth Century"/>
            </a:endParaRPr>
          </a:p>
        </p:txBody>
      </p:sp>
      <p:sp>
        <p:nvSpPr>
          <p:cNvPr id="358" name="Google Shape;358;p33"/>
          <p:cNvSpPr txBox="1"/>
          <p:nvPr/>
        </p:nvSpPr>
        <p:spPr>
          <a:xfrm>
            <a:off x="119425" y="5166600"/>
            <a:ext cx="6057300" cy="461700"/>
          </a:xfrm>
          <a:prstGeom prst="rect">
            <a:avLst/>
          </a:prstGeom>
          <a:noFill/>
          <a:ln>
            <a:noFill/>
          </a:ln>
        </p:spPr>
        <p:txBody>
          <a:bodyPr spcFirstLastPara="1" wrap="square" lIns="91425" tIns="91425" rIns="91425" bIns="91425" anchor="t" anchorCtr="0">
            <a:spAutoFit/>
          </a:bodyPr>
          <a:lstStyle/>
          <a:p>
            <a:pPr marL="91440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Cost over $630,000</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c08c631d76_0_34"/>
          <p:cNvSpPr txBox="1">
            <a:spLocks noGrp="1"/>
          </p:cNvSpPr>
          <p:nvPr>
            <p:ph type="title"/>
          </p:nvPr>
        </p:nvSpPr>
        <p:spPr>
          <a:xfrm>
            <a:off x="612648" y="228600"/>
            <a:ext cx="81534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Ashland Wastewater Project</a:t>
            </a:r>
            <a:endParaRPr/>
          </a:p>
        </p:txBody>
      </p:sp>
      <p:sp>
        <p:nvSpPr>
          <p:cNvPr id="365" name="Google Shape;365;g2c08c631d76_0_34"/>
          <p:cNvSpPr txBox="1">
            <a:spLocks noGrp="1"/>
          </p:cNvSpPr>
          <p:nvPr>
            <p:ph type="body" idx="1"/>
          </p:nvPr>
        </p:nvSpPr>
        <p:spPr>
          <a:xfrm>
            <a:off x="551700" y="1600200"/>
            <a:ext cx="7350000" cy="483900"/>
          </a:xfrm>
          <a:prstGeom prst="rect">
            <a:avLst/>
          </a:prstGeom>
        </p:spPr>
        <p:txBody>
          <a:bodyPr spcFirstLastPara="1" wrap="square" lIns="91425" tIns="45700" rIns="91425" bIns="45700" anchor="t" anchorCtr="0">
            <a:normAutofit lnSpcReduction="20000"/>
          </a:bodyPr>
          <a:lstStyle/>
          <a:p>
            <a:pPr marL="0" lvl="0" indent="0" algn="l" rtl="0">
              <a:spcBef>
                <a:spcPts val="0"/>
              </a:spcBef>
              <a:spcAft>
                <a:spcPts val="0"/>
              </a:spcAft>
              <a:buNone/>
            </a:pPr>
            <a:r>
              <a:rPr lang="en-US" sz="2400">
                <a:solidFill>
                  <a:srgbClr val="808759"/>
                </a:solidFill>
              </a:rPr>
              <a:t>During Construction</a:t>
            </a:r>
            <a:endParaRPr sz="3700"/>
          </a:p>
        </p:txBody>
      </p:sp>
      <p:pic>
        <p:nvPicPr>
          <p:cNvPr id="366" name="Google Shape;366;g2c08c631d76_0_34" descr="Z:\My Pictures\McDowell Co\monitoring\100_1590.jpg"/>
          <p:cNvPicPr preferRelativeResize="0"/>
          <p:nvPr/>
        </p:nvPicPr>
        <p:blipFill rotWithShape="1">
          <a:blip r:embed="rId3">
            <a:alphaModFix/>
          </a:blip>
          <a:srcRect/>
          <a:stretch/>
        </p:blipFill>
        <p:spPr>
          <a:xfrm>
            <a:off x="243275" y="2025974"/>
            <a:ext cx="3040125" cy="2279950"/>
          </a:xfrm>
          <a:prstGeom prst="rect">
            <a:avLst/>
          </a:prstGeom>
          <a:noFill/>
          <a:ln>
            <a:noFill/>
          </a:ln>
        </p:spPr>
      </p:pic>
      <p:pic>
        <p:nvPicPr>
          <p:cNvPr id="367" name="Google Shape;367;g2c08c631d76_0_34" descr="S:\WATER RESOURCES\NONPOINT\NPS Projects\WS Project Photos\NF Elkhorn\Ashland Project\installation\group 1.jpg"/>
          <p:cNvPicPr preferRelativeResize="0"/>
          <p:nvPr/>
        </p:nvPicPr>
        <p:blipFill rotWithShape="1">
          <a:blip r:embed="rId4">
            <a:alphaModFix/>
          </a:blip>
          <a:srcRect/>
          <a:stretch/>
        </p:blipFill>
        <p:spPr>
          <a:xfrm>
            <a:off x="6539775" y="1989574"/>
            <a:ext cx="2013300" cy="3006334"/>
          </a:xfrm>
          <a:prstGeom prst="rect">
            <a:avLst/>
          </a:prstGeom>
          <a:noFill/>
          <a:ln>
            <a:noFill/>
          </a:ln>
        </p:spPr>
      </p:pic>
      <p:pic>
        <p:nvPicPr>
          <p:cNvPr id="368" name="Google Shape;368;g2c08c631d76_0_34" descr="group digging.jpg"/>
          <p:cNvPicPr preferRelativeResize="0"/>
          <p:nvPr/>
        </p:nvPicPr>
        <p:blipFill rotWithShape="1">
          <a:blip r:embed="rId5">
            <a:alphaModFix/>
          </a:blip>
          <a:srcRect/>
          <a:stretch/>
        </p:blipFill>
        <p:spPr>
          <a:xfrm>
            <a:off x="4572000" y="2205352"/>
            <a:ext cx="1638775" cy="2447300"/>
          </a:xfrm>
          <a:prstGeom prst="rect">
            <a:avLst/>
          </a:prstGeom>
          <a:noFill/>
          <a:ln>
            <a:noFill/>
          </a:ln>
        </p:spPr>
      </p:pic>
      <p:pic>
        <p:nvPicPr>
          <p:cNvPr id="369" name="Google Shape;369;g2c08c631d76_0_34" descr="Z:\My Pictures\McDowell Co\Ashland Project\Wetlands_June 4_2010.jpg"/>
          <p:cNvPicPr preferRelativeResize="0"/>
          <p:nvPr/>
        </p:nvPicPr>
        <p:blipFill rotWithShape="1">
          <a:blip r:embed="rId6">
            <a:alphaModFix/>
          </a:blip>
          <a:srcRect/>
          <a:stretch/>
        </p:blipFill>
        <p:spPr>
          <a:xfrm>
            <a:off x="451475" y="4935802"/>
            <a:ext cx="2154200" cy="1615621"/>
          </a:xfrm>
          <a:prstGeom prst="rect">
            <a:avLst/>
          </a:prstGeom>
          <a:noFill/>
          <a:ln>
            <a:noFill/>
          </a:ln>
        </p:spPr>
      </p:pic>
      <p:pic>
        <p:nvPicPr>
          <p:cNvPr id="370" name="Google Shape;370;g2c08c631d76_0_34" descr="S:\WATER RESOURCES\NONPOINT\NPS Projects\WS Project Photos\NF Elkhorn\Ashland Project\Wetland Planting\RIMG0044.JPG"/>
          <p:cNvPicPr preferRelativeResize="0"/>
          <p:nvPr/>
        </p:nvPicPr>
        <p:blipFill rotWithShape="1">
          <a:blip r:embed="rId7">
            <a:alphaModFix/>
          </a:blip>
          <a:srcRect/>
          <a:stretch/>
        </p:blipFill>
        <p:spPr>
          <a:xfrm>
            <a:off x="2799750" y="4995900"/>
            <a:ext cx="2154200" cy="1615625"/>
          </a:xfrm>
          <a:prstGeom prst="rect">
            <a:avLst/>
          </a:prstGeom>
          <a:noFill/>
          <a:ln>
            <a:noFill/>
          </a:ln>
        </p:spPr>
      </p:pic>
      <p:sp>
        <p:nvSpPr>
          <p:cNvPr id="371" name="Google Shape;371;g2c08c631d76_0_34"/>
          <p:cNvSpPr txBox="1"/>
          <p:nvPr/>
        </p:nvSpPr>
        <p:spPr>
          <a:xfrm>
            <a:off x="338250" y="45648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568278"/>
                </a:solidFill>
                <a:latin typeface="Twentieth Century"/>
                <a:ea typeface="Twentieth Century"/>
                <a:cs typeface="Twentieth Century"/>
                <a:sym typeface="Twentieth Century"/>
              </a:rPr>
              <a:t>Wetland cells planting</a:t>
            </a:r>
            <a:endParaRPr/>
          </a:p>
        </p:txBody>
      </p:sp>
      <p:sp>
        <p:nvSpPr>
          <p:cNvPr id="372" name="Google Shape;372;g2c08c631d76_0_34"/>
          <p:cNvSpPr txBox="1"/>
          <p:nvPr/>
        </p:nvSpPr>
        <p:spPr>
          <a:xfrm>
            <a:off x="4273350" y="17255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568278"/>
                </a:solidFill>
                <a:latin typeface="Twentieth Century"/>
                <a:ea typeface="Twentieth Century"/>
                <a:cs typeface="Twentieth Century"/>
                <a:sym typeface="Twentieth Century"/>
              </a:rPr>
              <a:t>Hand dug drainfield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5"/>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Post Ashland Monitoring</a:t>
            </a:r>
            <a:endParaRPr/>
          </a:p>
        </p:txBody>
      </p:sp>
      <p:pic>
        <p:nvPicPr>
          <p:cNvPr id="379" name="Google Shape;379;p35" descr="F:\Photos\Watershed Association Photos\Wastewater Treatment Coalition of McDowell County\Ashland Project\Ashland Monitoring photos\Ashland monitoring 1 April 2010.jpg"/>
          <p:cNvPicPr preferRelativeResize="0"/>
          <p:nvPr/>
        </p:nvPicPr>
        <p:blipFill rotWithShape="1">
          <a:blip r:embed="rId3">
            <a:alphaModFix/>
          </a:blip>
          <a:srcRect/>
          <a:stretch/>
        </p:blipFill>
        <p:spPr>
          <a:xfrm>
            <a:off x="6404400" y="381000"/>
            <a:ext cx="2434800" cy="1826000"/>
          </a:xfrm>
          <a:prstGeom prst="rect">
            <a:avLst/>
          </a:prstGeom>
          <a:noFill/>
          <a:ln>
            <a:noFill/>
          </a:ln>
        </p:spPr>
      </p:pic>
      <p:graphicFrame>
        <p:nvGraphicFramePr>
          <p:cNvPr id="380" name="Google Shape;380;p35"/>
          <p:cNvGraphicFramePr/>
          <p:nvPr/>
        </p:nvGraphicFramePr>
        <p:xfrm>
          <a:off x="457200" y="2057400"/>
          <a:ext cx="8153400" cy="4495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228600" y="304800"/>
            <a:ext cx="8229600" cy="1143000"/>
          </a:xfrm>
          <a:prstGeom prst="rect">
            <a:avLst/>
          </a:prstGeom>
          <a:noFill/>
          <a:ln>
            <a:noFill/>
          </a:ln>
        </p:spPr>
        <p:txBody>
          <a:bodyPr spcFirstLastPara="1" wrap="square" lIns="91425" tIns="45700" rIns="91425" bIns="45700" anchor="ctr" anchorCtr="0">
            <a:normAutofit fontScale="90000"/>
          </a:bodyPr>
          <a:lstStyle/>
          <a:p>
            <a:pPr marL="54864" lvl="0" indent="0" algn="l" rtl="0">
              <a:lnSpc>
                <a:spcPct val="100000"/>
              </a:lnSpc>
              <a:spcBef>
                <a:spcPts val="0"/>
              </a:spcBef>
              <a:spcAft>
                <a:spcPts val="0"/>
              </a:spcAft>
              <a:buClr>
                <a:srgbClr val="894F38"/>
              </a:buClr>
              <a:buSzPct val="100000"/>
              <a:buFont typeface="Twentieth Century"/>
              <a:buNone/>
            </a:pPr>
            <a:r>
              <a:rPr lang="en-US">
                <a:solidFill>
                  <a:srgbClr val="894F38"/>
                </a:solidFill>
              </a:rPr>
              <a:t>Remember for Project Implementation</a:t>
            </a:r>
            <a:endParaRPr>
              <a:solidFill>
                <a:srgbClr val="894F38"/>
              </a:solidFill>
            </a:endParaRPr>
          </a:p>
        </p:txBody>
      </p:sp>
      <p:sp>
        <p:nvSpPr>
          <p:cNvPr id="139" name="Google Shape;139;p13"/>
          <p:cNvSpPr txBox="1">
            <a:spLocks noGrp="1"/>
          </p:cNvSpPr>
          <p:nvPr>
            <p:ph type="body" idx="1"/>
          </p:nvPr>
        </p:nvSpPr>
        <p:spPr>
          <a:xfrm>
            <a:off x="533400" y="1447800"/>
            <a:ext cx="5638800" cy="5181600"/>
          </a:xfrm>
          <a:prstGeom prst="rect">
            <a:avLst/>
          </a:prstGeom>
          <a:noFill/>
          <a:ln>
            <a:noFill/>
          </a:ln>
        </p:spPr>
        <p:txBody>
          <a:bodyPr spcFirstLastPara="1" wrap="square" lIns="91425" tIns="45700" rIns="91425" bIns="45700" anchor="t" anchorCtr="0">
            <a:normAutofit/>
          </a:bodyPr>
          <a:lstStyle/>
          <a:p>
            <a:pPr marL="514350" lvl="0" indent="-514350" algn="l" rtl="0">
              <a:lnSpc>
                <a:spcPct val="80000"/>
              </a:lnSpc>
              <a:spcBef>
                <a:spcPts val="0"/>
              </a:spcBef>
              <a:spcAft>
                <a:spcPts val="0"/>
              </a:spcAft>
              <a:buSzPts val="1680"/>
              <a:buFont typeface="Noto Sans Symbols"/>
              <a:buNone/>
            </a:pPr>
            <a:endParaRPr sz="2800"/>
          </a:p>
          <a:p>
            <a:pPr marL="742950" lvl="1" indent="-285750" algn="l" rtl="0">
              <a:lnSpc>
                <a:spcPct val="80000"/>
              </a:lnSpc>
              <a:spcBef>
                <a:spcPts val="550"/>
              </a:spcBef>
              <a:spcAft>
                <a:spcPts val="0"/>
              </a:spcAft>
              <a:buSzPts val="1960"/>
              <a:buFont typeface="Twentieth Century"/>
              <a:buNone/>
            </a:pPr>
            <a:r>
              <a:rPr lang="en-US" sz="2800" b="1"/>
              <a:t>Projects are only eligible for Clean Water Act 319 Grant Funds if….</a:t>
            </a:r>
            <a:endParaRPr sz="2800" b="1"/>
          </a:p>
          <a:p>
            <a:pPr marL="514350" lvl="0" indent="-407669" algn="l" rtl="0">
              <a:lnSpc>
                <a:spcPct val="80000"/>
              </a:lnSpc>
              <a:spcBef>
                <a:spcPts val="700"/>
              </a:spcBef>
              <a:spcAft>
                <a:spcPts val="0"/>
              </a:spcAft>
              <a:buSzPts val="1680"/>
              <a:buNone/>
            </a:pPr>
            <a:endParaRPr sz="2800" b="1"/>
          </a:p>
          <a:p>
            <a:pPr marL="514350" lvl="0" indent="-514350" algn="l" rtl="0">
              <a:lnSpc>
                <a:spcPct val="80000"/>
              </a:lnSpc>
              <a:spcBef>
                <a:spcPts val="0"/>
              </a:spcBef>
              <a:spcAft>
                <a:spcPts val="0"/>
              </a:spcAft>
              <a:buSzPts val="1080"/>
              <a:buChar char="◻"/>
            </a:pPr>
            <a:r>
              <a:rPr lang="en-US" sz="1800"/>
              <a:t>Project is part of a WBP</a:t>
            </a:r>
            <a:endParaRPr/>
          </a:p>
          <a:p>
            <a:pPr marL="514350" lvl="0" indent="-514350" algn="l" rtl="0">
              <a:lnSpc>
                <a:spcPct val="80000"/>
              </a:lnSpc>
              <a:spcBef>
                <a:spcPts val="0"/>
              </a:spcBef>
              <a:spcAft>
                <a:spcPts val="0"/>
              </a:spcAft>
              <a:buSzPts val="1080"/>
              <a:buFont typeface="Noto Sans Symbols"/>
              <a:buNone/>
            </a:pPr>
            <a:endParaRPr sz="1800"/>
          </a:p>
          <a:p>
            <a:pPr marL="514350" lvl="0" indent="-514350" algn="l" rtl="0">
              <a:lnSpc>
                <a:spcPct val="80000"/>
              </a:lnSpc>
              <a:spcBef>
                <a:spcPts val="0"/>
              </a:spcBef>
              <a:spcAft>
                <a:spcPts val="0"/>
              </a:spcAft>
              <a:buSzPts val="1080"/>
              <a:buChar char="◻"/>
            </a:pPr>
            <a:r>
              <a:rPr lang="en-US" sz="1800"/>
              <a:t>Project is in a watershed with a TMDL or in a watershed listed on the 303(d) Impaired List with a TMDL scheduled.</a:t>
            </a:r>
            <a:endParaRPr/>
          </a:p>
          <a:p>
            <a:pPr marL="514350" lvl="0" indent="-514350" algn="l" rtl="0">
              <a:lnSpc>
                <a:spcPct val="80000"/>
              </a:lnSpc>
              <a:spcBef>
                <a:spcPts val="0"/>
              </a:spcBef>
              <a:spcAft>
                <a:spcPts val="0"/>
              </a:spcAft>
              <a:buSzPts val="1080"/>
              <a:buFont typeface="Noto Sans Symbols"/>
              <a:buNone/>
            </a:pPr>
            <a:r>
              <a:rPr lang="en-US" sz="1800"/>
              <a:t> </a:t>
            </a:r>
            <a:endParaRPr/>
          </a:p>
          <a:p>
            <a:pPr marL="514350" lvl="0" indent="-514350" algn="l" rtl="0">
              <a:lnSpc>
                <a:spcPct val="80000"/>
              </a:lnSpc>
              <a:spcBef>
                <a:spcPts val="0"/>
              </a:spcBef>
              <a:spcAft>
                <a:spcPts val="0"/>
              </a:spcAft>
              <a:buSzPts val="1080"/>
              <a:buChar char="◻"/>
            </a:pPr>
            <a:r>
              <a:rPr lang="en-US" sz="1800"/>
              <a:t>Project addresses nonpoint source water quality impairment</a:t>
            </a:r>
            <a:endParaRPr/>
          </a:p>
          <a:p>
            <a:pPr marL="514350" lvl="0" indent="-445769" algn="l" rtl="0">
              <a:lnSpc>
                <a:spcPct val="80000"/>
              </a:lnSpc>
              <a:spcBef>
                <a:spcPts val="0"/>
              </a:spcBef>
              <a:spcAft>
                <a:spcPts val="0"/>
              </a:spcAft>
              <a:buSzPts val="1080"/>
              <a:buNone/>
            </a:pPr>
            <a:endParaRPr sz="1800"/>
          </a:p>
          <a:p>
            <a:pPr marL="514350" lvl="0" indent="-514350" algn="l" rtl="0">
              <a:lnSpc>
                <a:spcPct val="80000"/>
              </a:lnSpc>
              <a:spcBef>
                <a:spcPts val="0"/>
              </a:spcBef>
              <a:spcAft>
                <a:spcPts val="0"/>
              </a:spcAft>
              <a:buSzPts val="1080"/>
              <a:buChar char="◻"/>
            </a:pPr>
            <a:r>
              <a:rPr lang="en-US" sz="1800"/>
              <a:t>Project serves as a demonstration for ‘Best Management Practices’ in a watershed</a:t>
            </a:r>
            <a:endParaRPr/>
          </a:p>
        </p:txBody>
      </p:sp>
      <p:pic>
        <p:nvPicPr>
          <p:cNvPr id="140" name="Google Shape;140;p13" descr="WW NPS livestock feeding"/>
          <p:cNvPicPr preferRelativeResize="0"/>
          <p:nvPr/>
        </p:nvPicPr>
        <p:blipFill rotWithShape="1">
          <a:blip r:embed="rId3">
            <a:alphaModFix/>
          </a:blip>
          <a:srcRect/>
          <a:stretch/>
        </p:blipFill>
        <p:spPr>
          <a:xfrm>
            <a:off x="6278376" y="4038472"/>
            <a:ext cx="2078625" cy="1609278"/>
          </a:xfrm>
          <a:prstGeom prst="rect">
            <a:avLst/>
          </a:prstGeom>
          <a:noFill/>
          <a:ln>
            <a:noFill/>
          </a:ln>
        </p:spPr>
      </p:pic>
      <p:pic>
        <p:nvPicPr>
          <p:cNvPr id="141" name="Google Shape;141;p13" descr="WW NPS amd treatment"/>
          <p:cNvPicPr preferRelativeResize="0"/>
          <p:nvPr/>
        </p:nvPicPr>
        <p:blipFill rotWithShape="1">
          <a:blip r:embed="rId4">
            <a:alphaModFix/>
          </a:blip>
          <a:srcRect/>
          <a:stretch/>
        </p:blipFill>
        <p:spPr>
          <a:xfrm>
            <a:off x="6224302" y="2214699"/>
            <a:ext cx="1985500" cy="1537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c08c631d76_0_7"/>
          <p:cNvSpPr txBox="1">
            <a:spLocks noGrp="1"/>
          </p:cNvSpPr>
          <p:nvPr>
            <p:ph type="title"/>
          </p:nvPr>
        </p:nvSpPr>
        <p:spPr>
          <a:xfrm>
            <a:off x="612648" y="228600"/>
            <a:ext cx="81534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Ashland System Overview</a:t>
            </a:r>
            <a:endParaRPr/>
          </a:p>
        </p:txBody>
      </p:sp>
      <p:sp>
        <p:nvSpPr>
          <p:cNvPr id="387" name="Google Shape;387;g2c08c631d76_0_7"/>
          <p:cNvSpPr txBox="1">
            <a:spLocks noGrp="1"/>
          </p:cNvSpPr>
          <p:nvPr>
            <p:ph type="body" idx="1"/>
          </p:nvPr>
        </p:nvSpPr>
        <p:spPr>
          <a:xfrm>
            <a:off x="612648" y="1600200"/>
            <a:ext cx="8153400" cy="4495800"/>
          </a:xfrm>
          <a:prstGeom prst="rect">
            <a:avLst/>
          </a:prstGeom>
        </p:spPr>
        <p:txBody>
          <a:bodyPr spcFirstLastPara="1" wrap="square" lIns="91425" tIns="45700" rIns="91425" bIns="45700" anchor="t" anchorCtr="0">
            <a:normAutofit fontScale="32500"/>
          </a:bodyPr>
          <a:lstStyle/>
          <a:p>
            <a:pPr marL="0" lvl="0" indent="0" algn="l" rtl="0">
              <a:spcBef>
                <a:spcPts val="0"/>
              </a:spcBef>
              <a:spcAft>
                <a:spcPts val="0"/>
              </a:spcAft>
              <a:buNone/>
            </a:pPr>
            <a:r>
              <a:rPr lang="en-US" sz="4900">
                <a:latin typeface="Times New Roman"/>
                <a:ea typeface="Times New Roman"/>
                <a:cs typeface="Times New Roman"/>
                <a:sym typeface="Times New Roman"/>
              </a:rPr>
              <a:t>Ashland’s  system is a small-diameter sewer, constructed wetland treatment system and community drainfield that treated 22 homes and 2 businesses, removing 3,500 gallons of raw sewage per day, from a headwater tributary to the North Fork.</a:t>
            </a:r>
            <a:endParaRPr sz="4900">
              <a:latin typeface="Times New Roman"/>
              <a:ea typeface="Times New Roman"/>
              <a:cs typeface="Times New Roman"/>
              <a:sym typeface="Times New Roman"/>
            </a:endParaRPr>
          </a:p>
          <a:p>
            <a:pPr marL="0" lvl="0" indent="0" algn="l" rtl="0">
              <a:spcBef>
                <a:spcPts val="0"/>
              </a:spcBef>
              <a:spcAft>
                <a:spcPts val="0"/>
              </a:spcAft>
              <a:buNone/>
            </a:pPr>
            <a:endParaRPr sz="4900">
              <a:latin typeface="Times New Roman"/>
              <a:ea typeface="Times New Roman"/>
              <a:cs typeface="Times New Roman"/>
              <a:sym typeface="Times New Roman"/>
            </a:endParaRPr>
          </a:p>
          <a:p>
            <a:pPr marL="0" lvl="0" indent="0" algn="l" rtl="0">
              <a:spcBef>
                <a:spcPts val="0"/>
              </a:spcBef>
              <a:spcAft>
                <a:spcPts val="0"/>
              </a:spcAft>
              <a:buNone/>
            </a:pPr>
            <a:r>
              <a:rPr lang="en-US" sz="4900">
                <a:latin typeface="Times New Roman"/>
                <a:ea typeface="Times New Roman"/>
                <a:cs typeface="Times New Roman"/>
                <a:sym typeface="Times New Roman"/>
              </a:rPr>
              <a:t>It served as a demonstration project for decentralized wastewater in McDowell Country and  similar sites and also for wastewater management</a:t>
            </a:r>
            <a:endParaRPr sz="4900">
              <a:latin typeface="Times New Roman"/>
              <a:ea typeface="Times New Roman"/>
              <a:cs typeface="Times New Roman"/>
              <a:sym typeface="Times New Roman"/>
            </a:endParaRPr>
          </a:p>
          <a:p>
            <a:pPr marL="0" lvl="0" indent="0" algn="l" rtl="0">
              <a:spcBef>
                <a:spcPts val="0"/>
              </a:spcBef>
              <a:spcAft>
                <a:spcPts val="0"/>
              </a:spcAft>
              <a:buNone/>
            </a:pPr>
            <a:endParaRPr sz="4900">
              <a:latin typeface="Times New Roman"/>
              <a:ea typeface="Times New Roman"/>
              <a:cs typeface="Times New Roman"/>
              <a:sym typeface="Times New Roman"/>
            </a:endParaRPr>
          </a:p>
          <a:p>
            <a:pPr marL="0" lvl="0" indent="0" algn="l" rtl="0">
              <a:spcBef>
                <a:spcPts val="0"/>
              </a:spcBef>
              <a:spcAft>
                <a:spcPts val="0"/>
              </a:spcAft>
              <a:buNone/>
            </a:pPr>
            <a:r>
              <a:rPr lang="en-US" sz="4900">
                <a:latin typeface="Times New Roman"/>
                <a:ea typeface="Times New Roman"/>
                <a:cs typeface="Times New Roman"/>
                <a:sym typeface="Times New Roman"/>
              </a:rPr>
              <a:t>Ashland is also a good example of community involvement, because all residents signed user agreements and easements to demonstrate the acceptance of the system. </a:t>
            </a:r>
            <a:endParaRPr sz="4900">
              <a:latin typeface="Times New Roman"/>
              <a:ea typeface="Times New Roman"/>
              <a:cs typeface="Times New Roman"/>
              <a:sym typeface="Times New Roman"/>
            </a:endParaRPr>
          </a:p>
          <a:p>
            <a:pPr marL="0" lvl="0" indent="0" algn="l" rtl="0">
              <a:spcBef>
                <a:spcPts val="0"/>
              </a:spcBef>
              <a:spcAft>
                <a:spcPts val="0"/>
              </a:spcAft>
              <a:buNone/>
            </a:pPr>
            <a:endParaRPr sz="4900">
              <a:latin typeface="Times New Roman"/>
              <a:ea typeface="Times New Roman"/>
              <a:cs typeface="Times New Roman"/>
              <a:sym typeface="Times New Roman"/>
            </a:endParaRPr>
          </a:p>
          <a:p>
            <a:pPr marL="0" lvl="0" indent="0" algn="l" rtl="0">
              <a:spcBef>
                <a:spcPts val="0"/>
              </a:spcBef>
              <a:spcAft>
                <a:spcPts val="0"/>
              </a:spcAft>
              <a:buNone/>
            </a:pPr>
            <a:r>
              <a:rPr lang="en-US" sz="4900">
                <a:latin typeface="Times New Roman"/>
                <a:ea typeface="Times New Roman"/>
                <a:cs typeface="Times New Roman"/>
                <a:sym typeface="Times New Roman"/>
              </a:rPr>
              <a:t>Stafford Consulting out of Princeton is providing engineering oversight, and SHED, Inc is acting as the fiscal agent for the project.</a:t>
            </a:r>
            <a:endParaRPr sz="4900">
              <a:latin typeface="Times New Roman"/>
              <a:ea typeface="Times New Roman"/>
              <a:cs typeface="Times New Roman"/>
              <a:sym typeface="Times New Roman"/>
            </a:endParaRPr>
          </a:p>
          <a:p>
            <a:pPr marL="0" lvl="0" indent="0" algn="l" rtl="0">
              <a:spcBef>
                <a:spcPts val="0"/>
              </a:spcBef>
              <a:spcAft>
                <a:spcPts val="0"/>
              </a:spcAft>
              <a:buNone/>
            </a:pPr>
            <a:endParaRPr sz="4900">
              <a:latin typeface="Times New Roman"/>
              <a:ea typeface="Times New Roman"/>
              <a:cs typeface="Times New Roman"/>
              <a:sym typeface="Times New Roman"/>
            </a:endParaRPr>
          </a:p>
          <a:p>
            <a:pPr marL="457200" lvl="0" indent="-329723" algn="l" rtl="0">
              <a:spcBef>
                <a:spcPts val="0"/>
              </a:spcBef>
              <a:spcAft>
                <a:spcPts val="0"/>
              </a:spcAft>
              <a:buSzPct val="100000"/>
              <a:buFont typeface="Times New Roman"/>
              <a:buChar char="◻"/>
            </a:pPr>
            <a:r>
              <a:rPr lang="en-US" sz="4900">
                <a:latin typeface="Times New Roman"/>
                <a:ea typeface="Times New Roman"/>
                <a:cs typeface="Times New Roman"/>
                <a:sym typeface="Times New Roman"/>
              </a:rPr>
              <a:t>Formed the Ashland Community Utilities company to oversee the sewer project as well as the existing water system. </a:t>
            </a:r>
            <a:endParaRPr sz="4900">
              <a:latin typeface="Times New Roman"/>
              <a:ea typeface="Times New Roman"/>
              <a:cs typeface="Times New Roman"/>
              <a:sym typeface="Times New Roman"/>
            </a:endParaRPr>
          </a:p>
          <a:p>
            <a:pPr marL="457200" lvl="0" indent="0" algn="l" rtl="0">
              <a:spcBef>
                <a:spcPts val="0"/>
              </a:spcBef>
              <a:spcAft>
                <a:spcPts val="0"/>
              </a:spcAft>
              <a:buNone/>
            </a:pPr>
            <a:endParaRPr sz="4900">
              <a:latin typeface="Times New Roman"/>
              <a:ea typeface="Times New Roman"/>
              <a:cs typeface="Times New Roman"/>
              <a:sym typeface="Times New Roman"/>
            </a:endParaRPr>
          </a:p>
          <a:p>
            <a:pPr marL="0" lvl="0" indent="0" algn="l" rtl="0">
              <a:spcBef>
                <a:spcPts val="0"/>
              </a:spcBef>
              <a:spcAft>
                <a:spcPts val="0"/>
              </a:spcAft>
              <a:buNone/>
            </a:pPr>
            <a:endParaRPr sz="3250">
              <a:latin typeface="Times New Roman"/>
              <a:ea typeface="Times New Roman"/>
              <a:cs typeface="Times New Roman"/>
              <a:sym typeface="Times New Roman"/>
            </a:endParaRPr>
          </a:p>
          <a:p>
            <a:pPr marL="0" lvl="0" indent="0" algn="l" rtl="0">
              <a:spcBef>
                <a:spcPts val="700"/>
              </a:spcBef>
              <a:spcAft>
                <a:spcPts val="0"/>
              </a:spcAft>
              <a:buNone/>
            </a:pPr>
            <a:endParaRPr/>
          </a:p>
        </p:txBody>
      </p:sp>
      <p:pic>
        <p:nvPicPr>
          <p:cNvPr id="388" name="Google Shape;388;g2c08c631d76_0_7" descr="Z:\My Pictures\McDowell Co\Ashland Project\EPA site visit\McDowell5.JPG"/>
          <p:cNvPicPr preferRelativeResize="0"/>
          <p:nvPr/>
        </p:nvPicPr>
        <p:blipFill rotWithShape="1">
          <a:blip r:embed="rId3">
            <a:alphaModFix/>
          </a:blip>
          <a:srcRect/>
          <a:stretch/>
        </p:blipFill>
        <p:spPr>
          <a:xfrm>
            <a:off x="6826425" y="5377275"/>
            <a:ext cx="1828799" cy="1219324"/>
          </a:xfrm>
          <a:prstGeom prst="rect">
            <a:avLst/>
          </a:prstGeom>
          <a:noFill/>
          <a:ln w="28575" cap="flat" cmpd="sng">
            <a:solidFill>
              <a:schemeClr val="accent4"/>
            </a:solidFill>
            <a:prstDash val="solid"/>
            <a:round/>
            <a:headEnd type="none" w="sm" len="sm"/>
            <a:tailEnd type="none" w="sm" len="sm"/>
          </a:ln>
        </p:spPr>
      </p:pic>
      <p:sp>
        <p:nvSpPr>
          <p:cNvPr id="389" name="Google Shape;389;g2c08c631d76_0_7"/>
          <p:cNvSpPr txBox="1">
            <a:spLocks noGrp="1"/>
          </p:cNvSpPr>
          <p:nvPr>
            <p:ph type="body" idx="1"/>
          </p:nvPr>
        </p:nvSpPr>
        <p:spPr>
          <a:xfrm>
            <a:off x="4418975" y="5819588"/>
            <a:ext cx="2291100" cy="438300"/>
          </a:xfrm>
          <a:prstGeom prst="rect">
            <a:avLst/>
          </a:prstGeom>
        </p:spPr>
        <p:txBody>
          <a:bodyPr spcFirstLastPara="1" wrap="square" lIns="91425" tIns="45700" rIns="91425" bIns="45700" anchor="t" anchorCtr="0">
            <a:normAutofit lnSpcReduction="20000"/>
          </a:bodyPr>
          <a:lstStyle/>
          <a:p>
            <a:pPr marL="0" lvl="0" indent="0" algn="l" rtl="0">
              <a:spcBef>
                <a:spcPts val="0"/>
              </a:spcBef>
              <a:spcAft>
                <a:spcPts val="0"/>
              </a:spcAft>
              <a:buNone/>
            </a:pPr>
            <a:r>
              <a:rPr lang="en-US" sz="1600">
                <a:solidFill>
                  <a:srgbClr val="B29C93"/>
                </a:solidFill>
              </a:rPr>
              <a:t>EPA Site Visit Oct 2009</a:t>
            </a:r>
            <a:endParaRPr/>
          </a:p>
        </p:txBody>
      </p:sp>
      <p:pic>
        <p:nvPicPr>
          <p:cNvPr id="390" name="Google Shape;390;g2c08c631d76_0_7"/>
          <p:cNvPicPr preferRelativeResize="0"/>
          <p:nvPr/>
        </p:nvPicPr>
        <p:blipFill>
          <a:blip r:embed="rId4">
            <a:alphaModFix/>
          </a:blip>
          <a:stretch>
            <a:fillRect/>
          </a:stretch>
        </p:blipFill>
        <p:spPr>
          <a:xfrm>
            <a:off x="2664025" y="5334649"/>
            <a:ext cx="1393550" cy="1408175"/>
          </a:xfrm>
          <a:prstGeom prst="rect">
            <a:avLst/>
          </a:prstGeom>
          <a:noFill/>
          <a:ln w="38100" cap="flat" cmpd="sng">
            <a:solidFill>
              <a:srgbClr val="38761D"/>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Twentieth Century"/>
              <a:buNone/>
            </a:pPr>
            <a:r>
              <a:rPr lang="en-US"/>
              <a:t>Downstream Communities</a:t>
            </a:r>
            <a:endParaRPr/>
          </a:p>
        </p:txBody>
      </p:sp>
      <p:sp>
        <p:nvSpPr>
          <p:cNvPr id="397" name="Google Shape;397;p36"/>
          <p:cNvSpPr txBox="1">
            <a:spLocks noGrp="1"/>
          </p:cNvSpPr>
          <p:nvPr>
            <p:ph type="body" idx="1"/>
          </p:nvPr>
        </p:nvSpPr>
        <p:spPr>
          <a:xfrm>
            <a:off x="457200" y="1905000"/>
            <a:ext cx="7924800" cy="4495800"/>
          </a:xfrm>
          <a:prstGeom prst="rect">
            <a:avLst/>
          </a:prstGeom>
          <a:noFill/>
          <a:ln>
            <a:noFill/>
          </a:ln>
        </p:spPr>
        <p:txBody>
          <a:bodyPr spcFirstLastPara="1" wrap="square" lIns="91425" tIns="45700" rIns="91425" bIns="45700" anchor="t" anchorCtr="0">
            <a:normAutofit/>
          </a:bodyPr>
          <a:lstStyle/>
          <a:p>
            <a:pPr marL="320040" lvl="0" indent="-320040" algn="l" rtl="0">
              <a:lnSpc>
                <a:spcPct val="100000"/>
              </a:lnSpc>
              <a:spcBef>
                <a:spcPts val="0"/>
              </a:spcBef>
              <a:spcAft>
                <a:spcPts val="0"/>
              </a:spcAft>
              <a:buSzPts val="1740"/>
              <a:buNone/>
            </a:pPr>
            <a:endParaRPr/>
          </a:p>
          <a:p>
            <a:pPr marL="320040" lvl="0" indent="-209550" algn="l" rtl="0">
              <a:lnSpc>
                <a:spcPct val="100000"/>
              </a:lnSpc>
              <a:spcBef>
                <a:spcPts val="700"/>
              </a:spcBef>
              <a:spcAft>
                <a:spcPts val="0"/>
              </a:spcAft>
              <a:buSzPts val="1740"/>
              <a:buNone/>
            </a:pPr>
            <a:endParaRPr/>
          </a:p>
        </p:txBody>
      </p:sp>
      <p:sp>
        <p:nvSpPr>
          <p:cNvPr id="398" name="Google Shape;398;p36"/>
          <p:cNvSpPr txBox="1"/>
          <p:nvPr/>
        </p:nvSpPr>
        <p:spPr>
          <a:xfrm>
            <a:off x="457200" y="1979249"/>
            <a:ext cx="5340000" cy="4309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a:p>
            <a:pPr marL="457200" marR="0" lvl="0" indent="-355600" algn="l" rtl="0">
              <a:lnSpc>
                <a:spcPct val="100000"/>
              </a:lnSpc>
              <a:spcBef>
                <a:spcPts val="0"/>
              </a:spcBef>
              <a:spcAft>
                <a:spcPts val="0"/>
              </a:spcAft>
              <a:buClr>
                <a:schemeClr val="dk1"/>
              </a:buClr>
              <a:buSzPts val="2000"/>
              <a:buFont typeface="Twentieth Century"/>
              <a:buChar char="●"/>
            </a:pPr>
            <a:r>
              <a:rPr lang="en-US" sz="2000" i="0" u="none" strike="noStrike" cap="none">
                <a:solidFill>
                  <a:schemeClr val="dk1"/>
                </a:solidFill>
                <a:latin typeface="Twentieth Century"/>
                <a:ea typeface="Twentieth Century"/>
                <a:cs typeface="Twentieth Century"/>
                <a:sym typeface="Twentieth Century"/>
              </a:rPr>
              <a:t>Wastewater Treatment Coalition </a:t>
            </a:r>
            <a:r>
              <a:rPr lang="en-US" sz="2000">
                <a:solidFill>
                  <a:schemeClr val="dk1"/>
                </a:solidFill>
                <a:latin typeface="Twentieth Century"/>
                <a:ea typeface="Twentieth Century"/>
                <a:cs typeface="Twentieth Century"/>
                <a:sym typeface="Twentieth Century"/>
              </a:rPr>
              <a:t>worked on a second</a:t>
            </a:r>
            <a:r>
              <a:rPr lang="en-US" sz="2000" i="0" u="none" strike="noStrike" cap="none">
                <a:solidFill>
                  <a:schemeClr val="dk1"/>
                </a:solidFill>
                <a:latin typeface="Twentieth Century"/>
                <a:ea typeface="Twentieth Century"/>
                <a:cs typeface="Twentieth Century"/>
                <a:sym typeface="Twentieth Century"/>
              </a:rPr>
              <a:t> 319 grant to help fund individual onsite systems further down the watershed where feasible</a:t>
            </a:r>
            <a:endParaRPr sz="200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1"/>
              </a:solidFill>
              <a:latin typeface="Twentieth Century"/>
              <a:ea typeface="Twentieth Century"/>
              <a:cs typeface="Twentieth Century"/>
              <a:sym typeface="Twentieth Century"/>
            </a:endParaRPr>
          </a:p>
          <a:p>
            <a:pPr marL="457200" marR="0" lvl="0" indent="-355600" algn="l" rtl="0">
              <a:lnSpc>
                <a:spcPct val="100000"/>
              </a:lnSpc>
              <a:spcBef>
                <a:spcPts val="0"/>
              </a:spcBef>
              <a:spcAft>
                <a:spcPts val="0"/>
              </a:spcAft>
              <a:buClr>
                <a:schemeClr val="dk1"/>
              </a:buClr>
              <a:buSzPts val="2000"/>
              <a:buFont typeface="Twentieth Century"/>
              <a:buChar char="●"/>
            </a:pPr>
            <a:r>
              <a:rPr lang="en-US" sz="2000">
                <a:solidFill>
                  <a:schemeClr val="dk1"/>
                </a:solidFill>
                <a:latin typeface="Twentieth Century"/>
                <a:ea typeface="Twentieth Century"/>
                <a:cs typeface="Twentieth Century"/>
                <a:sym typeface="Twentieth Century"/>
              </a:rPr>
              <a:t>Matched with OSLP State Revolving Loan Program</a:t>
            </a:r>
            <a:endParaRPr sz="2000">
              <a:solidFill>
                <a:schemeClr val="dk1"/>
              </a:solidFill>
              <a:latin typeface="Twentieth Century"/>
              <a:ea typeface="Twentieth Century"/>
              <a:cs typeface="Twentieth Century"/>
              <a:sym typeface="Twentieth Century"/>
            </a:endParaRPr>
          </a:p>
          <a:p>
            <a:pPr marL="457200" marR="0" lvl="0" indent="0" algn="l" rtl="0">
              <a:lnSpc>
                <a:spcPct val="100000"/>
              </a:lnSpc>
              <a:spcBef>
                <a:spcPts val="0"/>
              </a:spcBef>
              <a:spcAft>
                <a:spcPts val="0"/>
              </a:spcAft>
              <a:buNone/>
            </a:pPr>
            <a:endParaRPr sz="2000">
              <a:solidFill>
                <a:schemeClr val="dk1"/>
              </a:solidFill>
              <a:latin typeface="Twentieth Century"/>
              <a:ea typeface="Twentieth Century"/>
              <a:cs typeface="Twentieth Century"/>
              <a:sym typeface="Twentieth Century"/>
            </a:endParaRPr>
          </a:p>
          <a:p>
            <a:pPr marL="457200" lvl="0" indent="-355600" algn="l" rtl="0">
              <a:spcBef>
                <a:spcPts val="0"/>
              </a:spcBef>
              <a:spcAft>
                <a:spcPts val="0"/>
              </a:spcAft>
              <a:buClr>
                <a:schemeClr val="dk1"/>
              </a:buClr>
              <a:buSzPts val="2000"/>
              <a:buFont typeface="Twentieth Century"/>
              <a:buChar char="●"/>
            </a:pPr>
            <a:r>
              <a:rPr lang="en-US" sz="2000">
                <a:solidFill>
                  <a:schemeClr val="dk1"/>
                </a:solidFill>
                <a:latin typeface="Twentieth Century"/>
                <a:ea typeface="Twentieth Century"/>
                <a:cs typeface="Twentieth Century"/>
                <a:sym typeface="Twentieth Century"/>
              </a:rPr>
              <a:t>Developed and finalized a brochure on the on-site loan program to provide to homes downstream</a:t>
            </a:r>
            <a:endParaRPr sz="2000">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399" name="Google Shape;399;p36" descr="F:\Photos\Watershed Association Photos\Wastewater Treatment Coalition of McDowell County\OSLP\Nichols 1.JPG"/>
          <p:cNvPicPr preferRelativeResize="0"/>
          <p:nvPr/>
        </p:nvPicPr>
        <p:blipFill rotWithShape="1">
          <a:blip r:embed="rId3">
            <a:alphaModFix/>
          </a:blip>
          <a:srcRect/>
          <a:stretch/>
        </p:blipFill>
        <p:spPr>
          <a:xfrm>
            <a:off x="6407050" y="1565575"/>
            <a:ext cx="2358999" cy="1769250"/>
          </a:xfrm>
          <a:prstGeom prst="rect">
            <a:avLst/>
          </a:prstGeom>
          <a:noFill/>
          <a:ln>
            <a:noFill/>
          </a:ln>
        </p:spPr>
      </p:pic>
      <p:pic>
        <p:nvPicPr>
          <p:cNvPr id="400" name="Google Shape;400;p36" descr="F:\Photos\Watershed Association Photos\Wastewater Treatment Coalition of McDowell County\OSLP\Bush 1.JPG"/>
          <p:cNvPicPr preferRelativeResize="0"/>
          <p:nvPr/>
        </p:nvPicPr>
        <p:blipFill rotWithShape="1">
          <a:blip r:embed="rId4">
            <a:alphaModFix/>
          </a:blip>
          <a:srcRect/>
          <a:stretch/>
        </p:blipFill>
        <p:spPr>
          <a:xfrm>
            <a:off x="6461425" y="3429000"/>
            <a:ext cx="2461430" cy="3281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740"/>
              <a:buFont typeface="Arial"/>
              <a:buNone/>
            </a:pPr>
            <a:r>
              <a:rPr lang="en-US"/>
              <a:t>Post Project- Ashland Wastewater</a:t>
            </a:r>
            <a:endParaRPr sz="5900"/>
          </a:p>
        </p:txBody>
      </p:sp>
      <p:sp>
        <p:nvSpPr>
          <p:cNvPr id="406" name="Google Shape;406;p32"/>
          <p:cNvSpPr txBox="1">
            <a:spLocks noGrp="1"/>
          </p:cNvSpPr>
          <p:nvPr>
            <p:ph type="body" idx="1"/>
          </p:nvPr>
        </p:nvSpPr>
        <p:spPr>
          <a:xfrm>
            <a:off x="704925" y="1815475"/>
            <a:ext cx="6358800" cy="4558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sz="2400"/>
              <a:t>Submitted paperwork to delist Windmill Gap from the 303(d) list</a:t>
            </a:r>
            <a:endParaRPr sz="2400"/>
          </a:p>
          <a:p>
            <a:pPr marL="0" lvl="0" indent="0" algn="l" rtl="0">
              <a:lnSpc>
                <a:spcPct val="100000"/>
              </a:lnSpc>
              <a:spcBef>
                <a:spcPts val="1000"/>
              </a:spcBef>
              <a:spcAft>
                <a:spcPts val="0"/>
              </a:spcAft>
              <a:buNone/>
            </a:pPr>
            <a:r>
              <a:rPr lang="en-US" sz="2400"/>
              <a:t>Ashland is a success story on the EPA’s website</a:t>
            </a:r>
            <a:endParaRPr sz="2400"/>
          </a:p>
          <a:p>
            <a:pPr marL="0" lvl="0" indent="0" algn="l" rtl="0">
              <a:lnSpc>
                <a:spcPct val="100000"/>
              </a:lnSpc>
              <a:spcBef>
                <a:spcPts val="1000"/>
              </a:spcBef>
              <a:spcAft>
                <a:spcPts val="0"/>
              </a:spcAft>
              <a:buNone/>
            </a:pPr>
            <a:r>
              <a:rPr lang="en-US" sz="2400"/>
              <a:t>Completed preliminary engineering report for Crumpler and has identified possible funding and a design for the community of McDowell</a:t>
            </a:r>
            <a:endParaRPr sz="2400"/>
          </a:p>
          <a:p>
            <a:pPr marL="0" lvl="0" indent="0" algn="l" rtl="0">
              <a:lnSpc>
                <a:spcPct val="100000"/>
              </a:lnSpc>
              <a:spcBef>
                <a:spcPts val="1000"/>
              </a:spcBef>
              <a:spcAft>
                <a:spcPts val="0"/>
              </a:spcAft>
              <a:buNone/>
            </a:pPr>
            <a:r>
              <a:rPr lang="en-US" sz="2400"/>
              <a:t>Installed septic systems with OSLP with matching 319 funding in watershed downstream</a:t>
            </a:r>
            <a:endParaRPr sz="2400"/>
          </a:p>
          <a:p>
            <a:pPr marL="0" lvl="0" indent="0" algn="l" rtl="0">
              <a:lnSpc>
                <a:spcPct val="100000"/>
              </a:lnSpc>
              <a:spcBef>
                <a:spcPts val="1000"/>
              </a:spcBef>
              <a:spcAft>
                <a:spcPts val="0"/>
              </a:spcAft>
              <a:buNone/>
            </a:pPr>
            <a:r>
              <a:rPr lang="en-US" sz="2400"/>
              <a:t>Continued watershed education and outreach </a:t>
            </a:r>
            <a:endParaRPr sz="2400"/>
          </a:p>
          <a:p>
            <a:pPr marL="0" lvl="0" indent="0" algn="l" rtl="0">
              <a:lnSpc>
                <a:spcPct val="100000"/>
              </a:lnSpc>
              <a:spcBef>
                <a:spcPts val="1000"/>
              </a:spcBef>
              <a:spcAft>
                <a:spcPts val="0"/>
              </a:spcAft>
              <a:buNone/>
            </a:pPr>
            <a:r>
              <a:rPr lang="en-US" sz="2400"/>
              <a:t>PSD started showing interest in the wastewater projects in the community</a:t>
            </a:r>
            <a:r>
              <a:rPr lang="en-US"/>
              <a:t>		</a:t>
            </a:r>
            <a:endParaRPr sz="1500" b="1">
              <a:solidFill>
                <a:srgbClr val="B85B22"/>
              </a:solidFill>
            </a:endParaRPr>
          </a:p>
        </p:txBody>
      </p:sp>
      <p:pic>
        <p:nvPicPr>
          <p:cNvPr id="407" name="Google Shape;407;p32" descr="Z:\My Pictures\McDowell Co\Crumpler\Soils Invest\01.JPG"/>
          <p:cNvPicPr preferRelativeResize="0"/>
          <p:nvPr/>
        </p:nvPicPr>
        <p:blipFill rotWithShape="1">
          <a:blip r:embed="rId3">
            <a:alphaModFix/>
          </a:blip>
          <a:srcRect/>
          <a:stretch/>
        </p:blipFill>
        <p:spPr>
          <a:xfrm>
            <a:off x="6960800" y="4336673"/>
            <a:ext cx="1606500" cy="214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Twentieth Century"/>
              <a:buNone/>
            </a:pPr>
            <a:r>
              <a:rPr lang="en-US"/>
              <a:t>Project example in the Tug Watershed</a:t>
            </a:r>
            <a:endParaRPr/>
          </a:p>
        </p:txBody>
      </p:sp>
      <p:pic>
        <p:nvPicPr>
          <p:cNvPr id="147" name="Google Shape;147;p14"/>
          <p:cNvPicPr preferRelativeResize="0"/>
          <p:nvPr/>
        </p:nvPicPr>
        <p:blipFill>
          <a:blip r:embed="rId3">
            <a:alphaModFix/>
          </a:blip>
          <a:stretch>
            <a:fillRect/>
          </a:stretch>
        </p:blipFill>
        <p:spPr>
          <a:xfrm>
            <a:off x="5858578" y="1636125"/>
            <a:ext cx="3096670" cy="2081962"/>
          </a:xfrm>
          <a:prstGeom prst="rect">
            <a:avLst/>
          </a:prstGeom>
          <a:noFill/>
          <a:ln w="28575" cap="flat" cmpd="sng">
            <a:solidFill>
              <a:schemeClr val="accent3"/>
            </a:solidFill>
            <a:prstDash val="solid"/>
            <a:round/>
            <a:headEnd type="none" w="sm" len="sm"/>
            <a:tailEnd type="none" w="sm" len="sm"/>
          </a:ln>
        </p:spPr>
      </p:pic>
      <p:sp>
        <p:nvSpPr>
          <p:cNvPr id="148" name="Google Shape;148;p14"/>
          <p:cNvSpPr txBox="1"/>
          <p:nvPr/>
        </p:nvSpPr>
        <p:spPr>
          <a:xfrm>
            <a:off x="228800" y="1536175"/>
            <a:ext cx="4943700" cy="50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dk1"/>
                </a:solidFill>
                <a:latin typeface="Twentieth Century"/>
                <a:ea typeface="Twentieth Century"/>
                <a:cs typeface="Twentieth Century"/>
                <a:sym typeface="Twentieth Century"/>
              </a:rPr>
              <a:t>Challenges in working in this region</a:t>
            </a:r>
            <a:endParaRPr sz="1800" b="1">
              <a:solidFill>
                <a:schemeClr val="dk1"/>
              </a:solidFill>
              <a:latin typeface="Twentieth Century"/>
              <a:ea typeface="Twentieth Century"/>
              <a:cs typeface="Twentieth Century"/>
              <a:sym typeface="Twentieth Century"/>
            </a:endParaRPr>
          </a:p>
          <a:p>
            <a:pPr marL="457200" lvl="0" indent="-330200" algn="l" rtl="0">
              <a:lnSpc>
                <a:spcPct val="115000"/>
              </a:lnSpc>
              <a:spcBef>
                <a:spcPts val="1000"/>
              </a:spcBef>
              <a:spcAft>
                <a:spcPts val="0"/>
              </a:spcAft>
              <a:buClr>
                <a:schemeClr val="dk1"/>
              </a:buClr>
              <a:buSzPts val="1600"/>
              <a:buFont typeface="Twentieth Century"/>
              <a:buChar char="●"/>
            </a:pPr>
            <a:r>
              <a:rPr lang="en-US" sz="1600">
                <a:solidFill>
                  <a:schemeClr val="dk1"/>
                </a:solidFill>
                <a:latin typeface="Twentieth Century"/>
                <a:ea typeface="Twentieth Century"/>
                <a:cs typeface="Twentieth Century"/>
                <a:sym typeface="Twentieth Century"/>
              </a:rPr>
              <a:t>Poverty limits residents’ ability to contribute to projects.</a:t>
            </a:r>
            <a:endParaRPr sz="1600">
              <a:solidFill>
                <a:schemeClr val="dk1"/>
              </a:solidFill>
              <a:latin typeface="Twentieth Century"/>
              <a:ea typeface="Twentieth Century"/>
              <a:cs typeface="Twentieth Century"/>
              <a:sym typeface="Twentieth Century"/>
            </a:endParaRPr>
          </a:p>
          <a:p>
            <a:pPr marL="457200" lvl="0" indent="-330200" algn="l" rtl="0">
              <a:lnSpc>
                <a:spcPct val="115000"/>
              </a:lnSpc>
              <a:spcBef>
                <a:spcPts val="1000"/>
              </a:spcBef>
              <a:spcAft>
                <a:spcPts val="0"/>
              </a:spcAft>
              <a:buClr>
                <a:schemeClr val="dk1"/>
              </a:buClr>
              <a:buSzPts val="1600"/>
              <a:buFont typeface="Twentieth Century"/>
              <a:buChar char="●"/>
            </a:pPr>
            <a:r>
              <a:rPr lang="en-US" sz="1600">
                <a:solidFill>
                  <a:schemeClr val="dk1"/>
                </a:solidFill>
                <a:latin typeface="Twentieth Century"/>
                <a:ea typeface="Twentieth Century"/>
                <a:cs typeface="Twentieth Century"/>
                <a:sym typeface="Twentieth Century"/>
              </a:rPr>
              <a:t>Declining population straps communities’ ability to secure and pay back government-sponsored loans and bonds</a:t>
            </a:r>
            <a:endParaRPr sz="1600">
              <a:solidFill>
                <a:schemeClr val="dk1"/>
              </a:solidFill>
              <a:latin typeface="Twentieth Century"/>
              <a:ea typeface="Twentieth Century"/>
              <a:cs typeface="Twentieth Century"/>
              <a:sym typeface="Twentieth Century"/>
            </a:endParaRPr>
          </a:p>
          <a:p>
            <a:pPr marL="457200" lvl="0" indent="-330200" algn="l" rtl="0">
              <a:lnSpc>
                <a:spcPct val="115000"/>
              </a:lnSpc>
              <a:spcBef>
                <a:spcPts val="1000"/>
              </a:spcBef>
              <a:spcAft>
                <a:spcPts val="0"/>
              </a:spcAft>
              <a:buClr>
                <a:schemeClr val="dk1"/>
              </a:buClr>
              <a:buSzPts val="1600"/>
              <a:buFont typeface="Twentieth Century"/>
              <a:buChar char="●"/>
            </a:pPr>
            <a:r>
              <a:rPr lang="en-US" sz="1600">
                <a:solidFill>
                  <a:schemeClr val="dk1"/>
                </a:solidFill>
                <a:latin typeface="Twentieth Century"/>
                <a:ea typeface="Twentieth Century"/>
                <a:cs typeface="Twentieth Century"/>
                <a:sym typeface="Twentieth Century"/>
              </a:rPr>
              <a:t>Topography, soils, weather, and low population density provide hurdles to typical technology and increase the cost solutions</a:t>
            </a:r>
            <a:endParaRPr sz="1600">
              <a:solidFill>
                <a:schemeClr val="dk1"/>
              </a:solidFill>
              <a:latin typeface="Twentieth Century"/>
              <a:ea typeface="Twentieth Century"/>
              <a:cs typeface="Twentieth Century"/>
              <a:sym typeface="Twentieth Century"/>
            </a:endParaRPr>
          </a:p>
          <a:p>
            <a:pPr marL="457200" lvl="0" indent="-330200" algn="l" rtl="0">
              <a:lnSpc>
                <a:spcPct val="115000"/>
              </a:lnSpc>
              <a:spcBef>
                <a:spcPts val="1000"/>
              </a:spcBef>
              <a:spcAft>
                <a:spcPts val="0"/>
              </a:spcAft>
              <a:buClr>
                <a:schemeClr val="dk1"/>
              </a:buClr>
              <a:buSzPts val="1600"/>
              <a:buFont typeface="Twentieth Century"/>
              <a:buChar char="●"/>
            </a:pPr>
            <a:r>
              <a:rPr lang="en-US" sz="1600">
                <a:solidFill>
                  <a:schemeClr val="dk1"/>
                </a:solidFill>
                <a:latin typeface="Twentieth Century"/>
                <a:ea typeface="Twentieth Century"/>
                <a:cs typeface="Twentieth Century"/>
                <a:sym typeface="Twentieth Century"/>
              </a:rPr>
              <a:t>Small, low income communities have limited human resources and citizens are hampered by lack of education and training opportunities and a sense that problems cannot be overcome</a:t>
            </a:r>
            <a:endParaRPr sz="1600">
              <a:solidFill>
                <a:schemeClr val="dk1"/>
              </a:solidFill>
              <a:latin typeface="Twentieth Century"/>
              <a:ea typeface="Twentieth Century"/>
              <a:cs typeface="Twentieth Century"/>
              <a:sym typeface="Twentieth Century"/>
            </a:endParaRPr>
          </a:p>
          <a:p>
            <a:pPr marL="457200" lvl="0" indent="-330200" algn="l" rtl="0">
              <a:lnSpc>
                <a:spcPct val="115000"/>
              </a:lnSpc>
              <a:spcBef>
                <a:spcPts val="1000"/>
              </a:spcBef>
              <a:spcAft>
                <a:spcPts val="0"/>
              </a:spcAft>
              <a:buClr>
                <a:schemeClr val="dk1"/>
              </a:buClr>
              <a:buSzPts val="1600"/>
              <a:buFont typeface="Twentieth Century"/>
              <a:buChar char="●"/>
            </a:pPr>
            <a:r>
              <a:rPr lang="en-US" sz="1600">
                <a:solidFill>
                  <a:schemeClr val="dk1"/>
                </a:solidFill>
                <a:latin typeface="Twentieth Century"/>
                <a:ea typeface="Twentieth Century"/>
                <a:cs typeface="Twentieth Century"/>
                <a:sym typeface="Twentieth Century"/>
              </a:rPr>
              <a:t>Rural communities need a strong voice at state and regional level to provide treatment in rural areas</a:t>
            </a:r>
            <a:endParaRPr sz="1600">
              <a:solidFill>
                <a:schemeClr val="dk1"/>
              </a:solidFill>
              <a:latin typeface="Twentieth Century"/>
              <a:ea typeface="Twentieth Century"/>
              <a:cs typeface="Twentieth Century"/>
              <a:sym typeface="Twentieth Century"/>
            </a:endParaRPr>
          </a:p>
        </p:txBody>
      </p:sp>
      <p:sp>
        <p:nvSpPr>
          <p:cNvPr id="149" name="Google Shape;149;p14"/>
          <p:cNvSpPr txBox="1"/>
          <p:nvPr/>
        </p:nvSpPr>
        <p:spPr>
          <a:xfrm>
            <a:off x="0" y="6466625"/>
            <a:ext cx="91440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rgbClr val="7B3C16"/>
                </a:solidFill>
                <a:latin typeface="Twentieth Century"/>
                <a:ea typeface="Twentieth Century"/>
                <a:cs typeface="Twentieth Century"/>
                <a:sym typeface="Twentieth Century"/>
              </a:rPr>
              <a:t>Article written by CVI in 2011- Highlighting US Rural Infrastructure Need: Wastewater Treatment in Central Appalachian Region</a:t>
            </a:r>
            <a:endParaRPr sz="1300">
              <a:solidFill>
                <a:srgbClr val="7B3C16"/>
              </a:solidFill>
              <a:latin typeface="Twentieth Century"/>
              <a:ea typeface="Twentieth Century"/>
              <a:cs typeface="Twentieth Century"/>
              <a:sym typeface="Twentieth Century"/>
            </a:endParaRPr>
          </a:p>
        </p:txBody>
      </p:sp>
      <p:pic>
        <p:nvPicPr>
          <p:cNvPr id="150" name="Google Shape;150;p14"/>
          <p:cNvPicPr preferRelativeResize="0"/>
          <p:nvPr/>
        </p:nvPicPr>
        <p:blipFill>
          <a:blip r:embed="rId4">
            <a:alphaModFix/>
          </a:blip>
          <a:stretch>
            <a:fillRect/>
          </a:stretch>
        </p:blipFill>
        <p:spPr>
          <a:xfrm>
            <a:off x="5858575" y="3870476"/>
            <a:ext cx="3050600" cy="2285834"/>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c08c631d76_0_13"/>
          <p:cNvSpPr txBox="1">
            <a:spLocks noGrp="1"/>
          </p:cNvSpPr>
          <p:nvPr>
            <p:ph type="title"/>
          </p:nvPr>
        </p:nvSpPr>
        <p:spPr>
          <a:xfrm>
            <a:off x="609600" y="228600"/>
            <a:ext cx="81534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McDowell County Statistics in 2005</a:t>
            </a:r>
            <a:endParaRPr/>
          </a:p>
        </p:txBody>
      </p:sp>
      <p:sp>
        <p:nvSpPr>
          <p:cNvPr id="157" name="Google Shape;157;g2c08c631d76_0_13"/>
          <p:cNvSpPr txBox="1"/>
          <p:nvPr/>
        </p:nvSpPr>
        <p:spPr>
          <a:xfrm>
            <a:off x="244150" y="1830300"/>
            <a:ext cx="6327600" cy="3873600"/>
          </a:xfrm>
          <a:prstGeom prst="rect">
            <a:avLst/>
          </a:prstGeom>
          <a:noFill/>
          <a:ln>
            <a:noFill/>
          </a:ln>
        </p:spPr>
        <p:txBody>
          <a:bodyPr spcFirstLastPara="1" wrap="square" lIns="91425" tIns="91425" rIns="91425" bIns="91425" anchor="t" anchorCtr="0">
            <a:spAutoFit/>
          </a:bodyPr>
          <a:lstStyle/>
          <a:p>
            <a:pPr marL="457200" lvl="0" indent="-342900" algn="l" rtl="0">
              <a:spcBef>
                <a:spcPts val="1000"/>
              </a:spcBef>
              <a:spcAft>
                <a:spcPts val="0"/>
              </a:spcAft>
              <a:buClr>
                <a:schemeClr val="dk1"/>
              </a:buClr>
              <a:buSzPts val="1800"/>
              <a:buFont typeface="Twentieth Century"/>
              <a:buChar char="●"/>
            </a:pPr>
            <a:r>
              <a:rPr lang="en-US" sz="1800">
                <a:solidFill>
                  <a:schemeClr val="dk1"/>
                </a:solidFill>
                <a:latin typeface="Twentieth Century"/>
                <a:ea typeface="Twentieth Century"/>
                <a:cs typeface="Twentieth Century"/>
                <a:sym typeface="Twentieth Century"/>
              </a:rPr>
              <a:t>Only four towns in McDowell County have wastewater treatment facilities–Welch, War, Bradshaw, and Gary. These four facilities account for 25% of the population.</a:t>
            </a:r>
            <a:endParaRPr sz="1800">
              <a:solidFill>
                <a:schemeClr val="dk1"/>
              </a:solidFill>
              <a:latin typeface="Twentieth Century"/>
              <a:ea typeface="Twentieth Century"/>
              <a:cs typeface="Twentieth Century"/>
              <a:sym typeface="Twentieth Century"/>
            </a:endParaRPr>
          </a:p>
          <a:p>
            <a:pPr marL="457200" lvl="0" indent="-342900" algn="l" rtl="0">
              <a:spcBef>
                <a:spcPts val="1000"/>
              </a:spcBef>
              <a:spcAft>
                <a:spcPts val="0"/>
              </a:spcAft>
              <a:buClr>
                <a:schemeClr val="dk1"/>
              </a:buClr>
              <a:buSzPts val="1800"/>
              <a:buFont typeface="Twentieth Century"/>
              <a:buChar char="●"/>
            </a:pPr>
            <a:r>
              <a:rPr lang="en-US" sz="1800">
                <a:solidFill>
                  <a:schemeClr val="dk1"/>
                </a:solidFill>
                <a:latin typeface="Twentieth Century"/>
                <a:ea typeface="Twentieth Century"/>
                <a:cs typeface="Twentieth Century"/>
                <a:sym typeface="Twentieth Century"/>
              </a:rPr>
              <a:t>8% of homes have approved septic systems.</a:t>
            </a:r>
            <a:endParaRPr sz="1800">
              <a:solidFill>
                <a:schemeClr val="dk1"/>
              </a:solidFill>
              <a:latin typeface="Twentieth Century"/>
              <a:ea typeface="Twentieth Century"/>
              <a:cs typeface="Twentieth Century"/>
              <a:sym typeface="Twentieth Century"/>
            </a:endParaRPr>
          </a:p>
          <a:p>
            <a:pPr marL="457200" lvl="0" indent="-342900" algn="l" rtl="0">
              <a:spcBef>
                <a:spcPts val="1000"/>
              </a:spcBef>
              <a:spcAft>
                <a:spcPts val="0"/>
              </a:spcAft>
              <a:buClr>
                <a:schemeClr val="dk1"/>
              </a:buClr>
              <a:buSzPts val="1800"/>
              <a:buFont typeface="Twentieth Century"/>
              <a:buChar char="●"/>
            </a:pPr>
            <a:r>
              <a:rPr lang="en-US" sz="1800">
                <a:solidFill>
                  <a:schemeClr val="dk1"/>
                </a:solidFill>
                <a:latin typeface="Twentieth Century"/>
                <a:ea typeface="Twentieth Century"/>
                <a:cs typeface="Twentieth Century"/>
                <a:sym typeface="Twentieth Century"/>
              </a:rPr>
              <a:t>Less than 1% is served by wastewater package plants.</a:t>
            </a:r>
            <a:endParaRPr sz="1800">
              <a:solidFill>
                <a:schemeClr val="dk1"/>
              </a:solidFill>
              <a:latin typeface="Twentieth Century"/>
              <a:ea typeface="Twentieth Century"/>
              <a:cs typeface="Twentieth Century"/>
              <a:sym typeface="Twentieth Century"/>
            </a:endParaRPr>
          </a:p>
          <a:p>
            <a:pPr marL="457200" lvl="0" indent="-342900" algn="l" rtl="0">
              <a:spcBef>
                <a:spcPts val="1000"/>
              </a:spcBef>
              <a:spcAft>
                <a:spcPts val="0"/>
              </a:spcAft>
              <a:buClr>
                <a:schemeClr val="dk1"/>
              </a:buClr>
              <a:buSzPts val="1800"/>
              <a:buFont typeface="Twentieth Century"/>
              <a:buChar char="●"/>
            </a:pPr>
            <a:r>
              <a:rPr lang="en-US" sz="1800">
                <a:solidFill>
                  <a:schemeClr val="dk1"/>
                </a:solidFill>
                <a:latin typeface="Twentieth Century"/>
                <a:ea typeface="Twentieth Century"/>
                <a:cs typeface="Twentieth Century"/>
                <a:sym typeface="Twentieth Century"/>
              </a:rPr>
              <a:t>67% of the households in McDowell County lack wastewater treatment.</a:t>
            </a:r>
            <a:endParaRPr sz="1800">
              <a:solidFill>
                <a:schemeClr val="dk1"/>
              </a:solidFill>
              <a:latin typeface="Twentieth Century"/>
              <a:ea typeface="Twentieth Century"/>
              <a:cs typeface="Twentieth Century"/>
              <a:sym typeface="Twentieth Century"/>
            </a:endParaRPr>
          </a:p>
          <a:p>
            <a:pPr marL="457200" lvl="0" indent="-342900" algn="l" rtl="0">
              <a:spcBef>
                <a:spcPts val="1000"/>
              </a:spcBef>
              <a:spcAft>
                <a:spcPts val="0"/>
              </a:spcAft>
              <a:buClr>
                <a:schemeClr val="dk1"/>
              </a:buClr>
              <a:buSzPts val="1800"/>
              <a:buFont typeface="Twentieth Century"/>
              <a:buChar char="●"/>
            </a:pPr>
            <a:r>
              <a:rPr lang="en-US" sz="1800">
                <a:solidFill>
                  <a:schemeClr val="dk1"/>
                </a:solidFill>
                <a:latin typeface="Twentieth Century"/>
                <a:ea typeface="Twentieth Century"/>
                <a:cs typeface="Twentieth Century"/>
                <a:sym typeface="Twentieth Century"/>
              </a:rPr>
              <a:t>For those without treatment systems, the wastewater is discharged into the streams.</a:t>
            </a:r>
            <a:endParaRPr sz="1800">
              <a:solidFill>
                <a:schemeClr val="dk1"/>
              </a:solidFill>
              <a:latin typeface="Twentieth Century"/>
              <a:ea typeface="Twentieth Century"/>
              <a:cs typeface="Twentieth Century"/>
              <a:sym typeface="Twentieth Century"/>
            </a:endParaRPr>
          </a:p>
          <a:p>
            <a:pPr marL="457200" lvl="0" indent="-342900" algn="l" rtl="0">
              <a:spcBef>
                <a:spcPts val="1000"/>
              </a:spcBef>
              <a:spcAft>
                <a:spcPts val="1400"/>
              </a:spcAft>
              <a:buClr>
                <a:schemeClr val="dk1"/>
              </a:buClr>
              <a:buSzPts val="1800"/>
              <a:buFont typeface="Twentieth Century"/>
              <a:buChar char="●"/>
            </a:pPr>
            <a:r>
              <a:rPr lang="en-US" sz="1800">
                <a:solidFill>
                  <a:schemeClr val="dk1"/>
                </a:solidFill>
                <a:latin typeface="Twentieth Century"/>
                <a:ea typeface="Twentieth Century"/>
                <a:cs typeface="Twentieth Century"/>
                <a:sym typeface="Twentieth Century"/>
              </a:rPr>
              <a:t>All streams and rivers in McDowell County are seriously polluted with fecal matter.</a:t>
            </a:r>
            <a:endParaRPr sz="1800">
              <a:solidFill>
                <a:schemeClr val="dk1"/>
              </a:solidFill>
              <a:latin typeface="Twentieth Century"/>
              <a:ea typeface="Twentieth Century"/>
              <a:cs typeface="Twentieth Century"/>
              <a:sym typeface="Twentieth Century"/>
            </a:endParaRPr>
          </a:p>
        </p:txBody>
      </p:sp>
      <p:pic>
        <p:nvPicPr>
          <p:cNvPr id="158" name="Google Shape;158;g2c08c631d76_0_13" descr="F:\Photos\Watershed Association Photos\Wastewater Treatment Coalition of McDowell County\NF of Elkhorn\P8210038.JPG"/>
          <p:cNvPicPr preferRelativeResize="0">
            <a:picLocks noGrp="1"/>
          </p:cNvPicPr>
          <p:nvPr>
            <p:ph type="body" idx="4294967295"/>
          </p:nvPr>
        </p:nvPicPr>
        <p:blipFill rotWithShape="1">
          <a:blip r:embed="rId3">
            <a:alphaModFix/>
          </a:blip>
          <a:srcRect/>
          <a:stretch/>
        </p:blipFill>
        <p:spPr>
          <a:xfrm>
            <a:off x="5899525" y="4125250"/>
            <a:ext cx="2970900" cy="2228400"/>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5"/>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Twentieth Century"/>
              <a:buNone/>
            </a:pPr>
            <a:r>
              <a:rPr lang="en-US"/>
              <a:t>Wastewater Treatment Coalition of McDowell County Timeline</a:t>
            </a:r>
            <a:endParaRPr/>
          </a:p>
        </p:txBody>
      </p:sp>
      <p:sp>
        <p:nvSpPr>
          <p:cNvPr id="164" name="Google Shape;164;p15"/>
          <p:cNvSpPr txBox="1"/>
          <p:nvPr/>
        </p:nvSpPr>
        <p:spPr>
          <a:xfrm>
            <a:off x="533400" y="1828800"/>
            <a:ext cx="5334000" cy="4495800"/>
          </a:xfrm>
          <a:prstGeom prst="rect">
            <a:avLst/>
          </a:prstGeom>
          <a:noFill/>
          <a:ln>
            <a:noFill/>
          </a:ln>
        </p:spPr>
        <p:txBody>
          <a:bodyPr spcFirstLastPara="1" wrap="square" lIns="91425" tIns="45700" rIns="91425" bIns="45700" anchor="t" anchorCtr="0">
            <a:normAutofit/>
          </a:bodyPr>
          <a:lstStyle/>
          <a:p>
            <a:pPr marL="320040" marR="0" lvl="0" indent="-320040" algn="l" rtl="0">
              <a:lnSpc>
                <a:spcPct val="100000"/>
              </a:lnSpc>
              <a:spcBef>
                <a:spcPts val="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2001-2002 major floods with high damage</a:t>
            </a:r>
            <a:endParaRPr sz="2000" b="0" i="0" u="none" strike="noStrike" cap="none">
              <a:solidFill>
                <a:schemeClr val="dk1"/>
              </a:solidFill>
              <a:latin typeface="Twentieth Century"/>
              <a:ea typeface="Twentieth Century"/>
              <a:cs typeface="Twentieth Century"/>
              <a:sym typeface="Twentieth Century"/>
            </a:endParaRPr>
          </a:p>
          <a:p>
            <a:pPr marL="320040" marR="0" lvl="0" indent="-320040" algn="l" rtl="0">
              <a:lnSpc>
                <a:spcPct val="100000"/>
              </a:lnSpc>
              <a:spcBef>
                <a:spcPts val="70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2003 Meeting with Rahall resulted in need for comprehensive approach to wastewater needs</a:t>
            </a:r>
            <a:endParaRPr sz="1400" b="0" i="0" u="none" strike="noStrike" cap="none">
              <a:solidFill>
                <a:srgbClr val="000000"/>
              </a:solidFill>
              <a:latin typeface="Arial"/>
              <a:ea typeface="Arial"/>
              <a:cs typeface="Arial"/>
              <a:sym typeface="Arial"/>
            </a:endParaRPr>
          </a:p>
          <a:p>
            <a:pPr marL="320040" marR="0" lvl="0" indent="-320040" algn="l" rtl="0">
              <a:lnSpc>
                <a:spcPct val="100000"/>
              </a:lnSpc>
              <a:spcBef>
                <a:spcPts val="70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2003-4 Installation of demonstration project</a:t>
            </a:r>
            <a:endParaRPr sz="1400" b="0" i="0" u="none" strike="noStrike" cap="none">
              <a:solidFill>
                <a:srgbClr val="000000"/>
              </a:solidFill>
              <a:latin typeface="Arial"/>
              <a:ea typeface="Arial"/>
              <a:cs typeface="Arial"/>
              <a:sym typeface="Arial"/>
            </a:endParaRPr>
          </a:p>
          <a:p>
            <a:pPr marL="320040" marR="0" lvl="0" indent="-320040" algn="l" rtl="0">
              <a:lnSpc>
                <a:spcPct val="100000"/>
              </a:lnSpc>
              <a:spcBef>
                <a:spcPts val="70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2005 Completion of the Countywide Wastewater Plan</a:t>
            </a:r>
            <a:endParaRPr sz="1400" b="0" i="0" u="none" strike="noStrike" cap="none">
              <a:solidFill>
                <a:srgbClr val="000000"/>
              </a:solidFill>
              <a:latin typeface="Arial"/>
              <a:ea typeface="Arial"/>
              <a:cs typeface="Arial"/>
              <a:sym typeface="Arial"/>
            </a:endParaRPr>
          </a:p>
          <a:p>
            <a:pPr marL="320040" marR="0" lvl="0" indent="-320040" algn="l" rtl="0">
              <a:lnSpc>
                <a:spcPct val="100000"/>
              </a:lnSpc>
              <a:spcBef>
                <a:spcPts val="70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2008 EPA Approved Watershed Based Plan of North Fork </a:t>
            </a:r>
            <a:endParaRPr sz="1400" b="0" i="0" u="none" strike="noStrike" cap="none">
              <a:solidFill>
                <a:srgbClr val="000000"/>
              </a:solidFill>
              <a:latin typeface="Arial"/>
              <a:ea typeface="Arial"/>
              <a:cs typeface="Arial"/>
              <a:sym typeface="Arial"/>
            </a:endParaRPr>
          </a:p>
          <a:p>
            <a:pPr marL="320040" marR="0" lvl="0" indent="-320040" algn="l" rtl="0">
              <a:lnSpc>
                <a:spcPct val="100000"/>
              </a:lnSpc>
              <a:spcBef>
                <a:spcPts val="70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2008-9 Implementation of Ashland Wastewater Project</a:t>
            </a:r>
            <a:endParaRPr sz="1400" b="0" i="0" u="none" strike="noStrike" cap="none">
              <a:solidFill>
                <a:srgbClr val="000000"/>
              </a:solidFill>
              <a:latin typeface="Arial"/>
              <a:ea typeface="Arial"/>
              <a:cs typeface="Arial"/>
              <a:sym typeface="Arial"/>
            </a:endParaRPr>
          </a:p>
          <a:p>
            <a:pPr marL="320040" marR="0" lvl="0" indent="-320040" algn="l" rtl="0">
              <a:lnSpc>
                <a:spcPct val="100000"/>
              </a:lnSpc>
              <a:spcBef>
                <a:spcPts val="700"/>
              </a:spcBef>
              <a:spcAft>
                <a:spcPts val="0"/>
              </a:spcAft>
              <a:buClr>
                <a:schemeClr val="accent2"/>
              </a:buClr>
              <a:buSzPts val="1200"/>
              <a:buFont typeface="Noto Sans Symbols"/>
              <a:buChar char="◻"/>
            </a:pPr>
            <a:r>
              <a:rPr lang="en-US" sz="2000" b="0" i="0" u="none" strike="noStrike" cap="none">
                <a:solidFill>
                  <a:schemeClr val="dk1"/>
                </a:solidFill>
                <a:latin typeface="Twentieth Century"/>
                <a:ea typeface="Twentieth Century"/>
                <a:cs typeface="Twentieth Century"/>
                <a:sym typeface="Twentieth Century"/>
              </a:rPr>
              <a:t>2010</a:t>
            </a:r>
            <a:r>
              <a:rPr lang="en-US" sz="2000">
                <a:solidFill>
                  <a:schemeClr val="dk1"/>
                </a:solidFill>
                <a:latin typeface="Twentieth Century"/>
                <a:ea typeface="Twentieth Century"/>
                <a:cs typeface="Twentieth Century"/>
                <a:sym typeface="Twentieth Century"/>
              </a:rPr>
              <a:t> </a:t>
            </a:r>
            <a:r>
              <a:rPr lang="en-US" sz="2000" b="0" i="0" u="none" strike="noStrike" cap="none">
                <a:solidFill>
                  <a:schemeClr val="dk1"/>
                </a:solidFill>
                <a:latin typeface="Twentieth Century"/>
                <a:ea typeface="Twentieth Century"/>
                <a:cs typeface="Twentieth Century"/>
                <a:sym typeface="Twentieth Century"/>
              </a:rPr>
              <a:t> Completion of the Ashland Project and beginning design stages of Crumpler</a:t>
            </a:r>
            <a:endParaRPr sz="2000" b="0" i="0" u="none" strike="noStrike" cap="none">
              <a:solidFill>
                <a:schemeClr val="dk1"/>
              </a:solidFill>
              <a:latin typeface="Twentieth Century"/>
              <a:ea typeface="Twentieth Century"/>
              <a:cs typeface="Twentieth Century"/>
              <a:sym typeface="Twentieth Century"/>
            </a:endParaRPr>
          </a:p>
        </p:txBody>
      </p:sp>
      <p:pic>
        <p:nvPicPr>
          <p:cNvPr id="165" name="Google Shape;165;p15" descr="IM000743 5-15-02"/>
          <p:cNvPicPr preferRelativeResize="0"/>
          <p:nvPr/>
        </p:nvPicPr>
        <p:blipFill rotWithShape="1">
          <a:blip r:embed="rId3">
            <a:alphaModFix/>
          </a:blip>
          <a:srcRect/>
          <a:stretch/>
        </p:blipFill>
        <p:spPr>
          <a:xfrm>
            <a:off x="6324600" y="1828800"/>
            <a:ext cx="2271951" cy="1694498"/>
          </a:xfrm>
          <a:prstGeom prst="rect">
            <a:avLst/>
          </a:prstGeom>
          <a:noFill/>
          <a:ln>
            <a:noFill/>
          </a:ln>
        </p:spPr>
      </p:pic>
      <p:pic>
        <p:nvPicPr>
          <p:cNvPr id="166" name="Google Shape;166;p15" descr="C:\My Documents\Flood pictures\Doug\Sycamore Creek 9.JPG"/>
          <p:cNvPicPr preferRelativeResize="0"/>
          <p:nvPr/>
        </p:nvPicPr>
        <p:blipFill rotWithShape="1">
          <a:blip r:embed="rId4">
            <a:alphaModFix/>
          </a:blip>
          <a:srcRect/>
          <a:stretch/>
        </p:blipFill>
        <p:spPr>
          <a:xfrm>
            <a:off x="6019800" y="3886200"/>
            <a:ext cx="2819400" cy="2114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c08c631d76_0_0"/>
          <p:cNvSpPr txBox="1">
            <a:spLocks noGrp="1"/>
          </p:cNvSpPr>
          <p:nvPr>
            <p:ph type="title"/>
          </p:nvPr>
        </p:nvSpPr>
        <p:spPr>
          <a:xfrm>
            <a:off x="609600" y="228600"/>
            <a:ext cx="8153400" cy="9906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Wastewater Treatment Coalition of McDowell County formed 2003</a:t>
            </a:r>
            <a:endParaRPr/>
          </a:p>
        </p:txBody>
      </p:sp>
      <p:sp>
        <p:nvSpPr>
          <p:cNvPr id="173" name="Google Shape;173;g2c08c631d76_0_0"/>
          <p:cNvSpPr txBox="1"/>
          <p:nvPr/>
        </p:nvSpPr>
        <p:spPr>
          <a:xfrm>
            <a:off x="164700" y="1516800"/>
            <a:ext cx="8598300" cy="534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solidFill>
                  <a:schemeClr val="dk1"/>
                </a:solidFill>
                <a:latin typeface="Twentieth Century"/>
                <a:ea typeface="Twentieth Century"/>
                <a:cs typeface="Twentieth Century"/>
                <a:sym typeface="Twentieth Century"/>
              </a:rPr>
              <a:t>Members/Partners:</a:t>
            </a:r>
            <a:endParaRPr sz="29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McDowell County Families, Agencies, Children Enhancing Services (F.A.C.E.S)</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Mayor of the City of War</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The Presbyterian Church’s WV Ministry of Advocacy and Work Camps</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McDowell County Economic Development Authority (EDA)</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McDowell County Health Department</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McDowell County Parks and Recreation</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McDowell Rural Health Advisory Council</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Residents of Coalwood</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Citizens Conservation Corps of WV</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Wastewater Operator (Richmorr Associates)</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Ashland Community Utilities, Inc.</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City of Welch, Project Director</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County Commission Representative</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SAFE/SHED</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McDowell County Redevelopment Authority</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Elkhorn Watershed Association</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Canaan Valley Institute (CVI)</a:t>
            </a:r>
            <a:endParaRPr sz="1700">
              <a:solidFill>
                <a:schemeClr val="dk1"/>
              </a:solidFill>
              <a:latin typeface="Twentieth Century"/>
              <a:ea typeface="Twentieth Century"/>
              <a:cs typeface="Twentieth Century"/>
              <a:sym typeface="Twentieth Century"/>
            </a:endParaRPr>
          </a:p>
          <a:p>
            <a:pPr marL="457200" lvl="0" indent="-336550" algn="l" rtl="0">
              <a:spcBef>
                <a:spcPts val="0"/>
              </a:spcBef>
              <a:spcAft>
                <a:spcPts val="0"/>
              </a:spcAft>
              <a:buClr>
                <a:schemeClr val="dk1"/>
              </a:buClr>
              <a:buSzPts val="1700"/>
              <a:buFont typeface="Twentieth Century"/>
              <a:buChar char="-"/>
            </a:pPr>
            <a:r>
              <a:rPr lang="en-US" sz="1700">
                <a:solidFill>
                  <a:schemeClr val="dk1"/>
                </a:solidFill>
                <a:latin typeface="Twentieth Century"/>
                <a:ea typeface="Twentieth Century"/>
                <a:cs typeface="Twentieth Century"/>
                <a:sym typeface="Twentieth Century"/>
              </a:rPr>
              <a:t>WVDEP (joined in 2005)</a:t>
            </a:r>
            <a:endParaRPr sz="1700">
              <a:solidFill>
                <a:schemeClr val="dk1"/>
              </a:solidFill>
              <a:latin typeface="Twentieth Century"/>
              <a:ea typeface="Twentieth Century"/>
              <a:cs typeface="Twentieth Century"/>
              <a:sym typeface="Twentieth Century"/>
            </a:endParaRPr>
          </a:p>
        </p:txBody>
      </p:sp>
      <p:sp>
        <p:nvSpPr>
          <p:cNvPr id="174" name="Google Shape;174;g2c08c631d76_0_0"/>
          <p:cNvSpPr txBox="1"/>
          <p:nvPr/>
        </p:nvSpPr>
        <p:spPr>
          <a:xfrm>
            <a:off x="4785500" y="5754875"/>
            <a:ext cx="40389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90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endParaRPr sz="17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Twentieth Century"/>
              <a:buNone/>
            </a:pPr>
            <a:r>
              <a:rPr lang="en-US"/>
              <a:t>McDowell County Wastewater Treatment Plan</a:t>
            </a:r>
            <a:endParaRPr/>
          </a:p>
        </p:txBody>
      </p:sp>
      <p:sp>
        <p:nvSpPr>
          <p:cNvPr id="180" name="Google Shape;180;p17"/>
          <p:cNvSpPr txBox="1">
            <a:spLocks noGrp="1"/>
          </p:cNvSpPr>
          <p:nvPr>
            <p:ph type="body" idx="1"/>
          </p:nvPr>
        </p:nvSpPr>
        <p:spPr>
          <a:xfrm>
            <a:off x="533400" y="2057400"/>
            <a:ext cx="8153400" cy="4495800"/>
          </a:xfrm>
          <a:prstGeom prst="rect">
            <a:avLst/>
          </a:prstGeom>
          <a:noFill/>
          <a:ln>
            <a:noFill/>
          </a:ln>
        </p:spPr>
        <p:txBody>
          <a:bodyPr spcFirstLastPara="1" wrap="square" lIns="91425" tIns="45700" rIns="91425" bIns="45700" anchor="t" anchorCtr="0">
            <a:normAutofit fontScale="92500" lnSpcReduction="10000"/>
          </a:bodyPr>
          <a:lstStyle/>
          <a:p>
            <a:pPr marL="320040" lvl="0" indent="-320040" algn="l" rtl="0">
              <a:lnSpc>
                <a:spcPct val="100000"/>
              </a:lnSpc>
              <a:spcBef>
                <a:spcPts val="0"/>
              </a:spcBef>
              <a:spcAft>
                <a:spcPts val="0"/>
              </a:spcAft>
              <a:buSzPct val="59999"/>
              <a:buNone/>
            </a:pPr>
            <a:r>
              <a:rPr lang="en-US" b="1"/>
              <a:t>Findings during Wastewater Plan:</a:t>
            </a:r>
            <a:endParaRPr/>
          </a:p>
          <a:p>
            <a:pPr marL="320040" lvl="0" indent="-320059" algn="l" rtl="0">
              <a:lnSpc>
                <a:spcPct val="100000"/>
              </a:lnSpc>
              <a:spcBef>
                <a:spcPts val="700"/>
              </a:spcBef>
              <a:spcAft>
                <a:spcPts val="0"/>
              </a:spcAft>
              <a:buSzPct val="59999"/>
              <a:buChar char="◻"/>
            </a:pPr>
            <a:r>
              <a:rPr lang="en-US"/>
              <a:t>67% (or 7,480 homes) have inadequate wastewater treatment</a:t>
            </a:r>
            <a:endParaRPr/>
          </a:p>
          <a:p>
            <a:pPr marL="320040" lvl="0" indent="-320059" algn="l" rtl="0">
              <a:lnSpc>
                <a:spcPct val="100000"/>
              </a:lnSpc>
              <a:spcBef>
                <a:spcPts val="700"/>
              </a:spcBef>
              <a:spcAft>
                <a:spcPts val="0"/>
              </a:spcAft>
              <a:buSzPct val="59999"/>
              <a:buChar char="◻"/>
            </a:pPr>
            <a:r>
              <a:rPr lang="en-US"/>
              <a:t>There are 4 existing centralized treatment plants in McDowell running at 33% capacity</a:t>
            </a:r>
            <a:endParaRPr/>
          </a:p>
          <a:p>
            <a:pPr marL="320040" lvl="0" indent="-320059" algn="l" rtl="0">
              <a:lnSpc>
                <a:spcPct val="100000"/>
              </a:lnSpc>
              <a:spcBef>
                <a:spcPts val="700"/>
              </a:spcBef>
              <a:spcAft>
                <a:spcPts val="0"/>
              </a:spcAft>
              <a:buSzPct val="59999"/>
              <a:buChar char="◻"/>
            </a:pPr>
            <a:r>
              <a:rPr lang="en-US"/>
              <a:t>Traditional and non-traditional solutions are necessary to serve entire county</a:t>
            </a:r>
            <a:endParaRPr/>
          </a:p>
          <a:p>
            <a:pPr marL="320040" lvl="0" indent="-320059" algn="l" rtl="0">
              <a:lnSpc>
                <a:spcPct val="100000"/>
              </a:lnSpc>
              <a:spcBef>
                <a:spcPts val="700"/>
              </a:spcBef>
              <a:spcAft>
                <a:spcPts val="0"/>
              </a:spcAft>
              <a:buSzPct val="59999"/>
              <a:buChar char="◻"/>
            </a:pPr>
            <a:r>
              <a:rPr lang="en-US"/>
              <a:t>Majority of residents are willing to $ for treatment</a:t>
            </a:r>
            <a:endParaRPr/>
          </a:p>
          <a:p>
            <a:pPr marL="320040" lvl="0" indent="-320059" algn="l" rtl="0">
              <a:lnSpc>
                <a:spcPct val="100000"/>
              </a:lnSpc>
              <a:spcBef>
                <a:spcPts val="700"/>
              </a:spcBef>
              <a:spcAft>
                <a:spcPts val="0"/>
              </a:spcAft>
              <a:buSzPct val="59999"/>
              <a:buChar char="◻"/>
            </a:pPr>
            <a:r>
              <a:rPr lang="en-US"/>
              <a:t>Wastewater plan had many partners and in-kind contributions exceeding $81,000</a:t>
            </a:r>
            <a:endParaRPr/>
          </a:p>
          <a:p>
            <a:pPr marL="320040" lvl="0" indent="-217855" algn="l" rtl="0">
              <a:lnSpc>
                <a:spcPct val="100000"/>
              </a:lnSpc>
              <a:spcBef>
                <a:spcPts val="700"/>
              </a:spcBef>
              <a:spcAft>
                <a:spcPts val="0"/>
              </a:spcAft>
              <a:buSzPct val="59999"/>
              <a:buNone/>
            </a:pPr>
            <a:endParaRPr/>
          </a:p>
          <a:p>
            <a:pPr marL="320040" lvl="0" indent="-217855" algn="l" rtl="0">
              <a:lnSpc>
                <a:spcPct val="100000"/>
              </a:lnSpc>
              <a:spcBef>
                <a:spcPts val="700"/>
              </a:spcBef>
              <a:spcAft>
                <a:spcPts val="0"/>
              </a:spcAft>
              <a:buSzPct val="59999"/>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8"/>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ct val="100000"/>
              <a:buFont typeface="Twentieth Century"/>
              <a:buNone/>
            </a:pPr>
            <a:r>
              <a:rPr lang="en-US"/>
              <a:t>McDowell County Wastewater Treatment Plan</a:t>
            </a:r>
            <a:endParaRPr/>
          </a:p>
        </p:txBody>
      </p:sp>
      <p:sp>
        <p:nvSpPr>
          <p:cNvPr id="186" name="Google Shape;186;p18"/>
          <p:cNvSpPr txBox="1">
            <a:spLocks noGrp="1"/>
          </p:cNvSpPr>
          <p:nvPr>
            <p:ph type="body" idx="1"/>
          </p:nvPr>
        </p:nvSpPr>
        <p:spPr>
          <a:xfrm>
            <a:off x="257975" y="1760150"/>
            <a:ext cx="5544900" cy="4221300"/>
          </a:xfrm>
          <a:prstGeom prst="rect">
            <a:avLst/>
          </a:prstGeom>
          <a:noFill/>
          <a:ln>
            <a:noFill/>
          </a:ln>
        </p:spPr>
        <p:txBody>
          <a:bodyPr spcFirstLastPara="1" wrap="square" lIns="91425" tIns="45700" rIns="91425" bIns="45700" anchor="t" anchorCtr="0">
            <a:normAutofit lnSpcReduction="10000"/>
          </a:bodyPr>
          <a:lstStyle/>
          <a:p>
            <a:pPr marL="320040" lvl="0" indent="-320040" algn="l" rtl="0">
              <a:lnSpc>
                <a:spcPct val="100000"/>
              </a:lnSpc>
              <a:spcBef>
                <a:spcPts val="0"/>
              </a:spcBef>
              <a:spcAft>
                <a:spcPts val="0"/>
              </a:spcAft>
              <a:buSzPts val="1740"/>
              <a:buNone/>
            </a:pPr>
            <a:r>
              <a:rPr lang="en-US" sz="2800"/>
              <a:t>Three main elements:</a:t>
            </a:r>
            <a:endParaRPr sz="2800"/>
          </a:p>
          <a:p>
            <a:pPr marL="320040" lvl="0" indent="-320040" algn="l" rtl="0">
              <a:lnSpc>
                <a:spcPct val="100000"/>
              </a:lnSpc>
              <a:spcBef>
                <a:spcPts val="700"/>
              </a:spcBef>
              <a:spcAft>
                <a:spcPts val="0"/>
              </a:spcAft>
              <a:buSzPts val="1320"/>
              <a:buNone/>
            </a:pPr>
            <a:endParaRPr sz="2100"/>
          </a:p>
          <a:p>
            <a:pPr marL="320040" lvl="0" indent="-313690" algn="l" rtl="0">
              <a:lnSpc>
                <a:spcPct val="100000"/>
              </a:lnSpc>
              <a:spcBef>
                <a:spcPts val="700"/>
              </a:spcBef>
              <a:spcAft>
                <a:spcPts val="0"/>
              </a:spcAft>
              <a:buSzPts val="1640"/>
              <a:buChar char="◻"/>
            </a:pPr>
            <a:r>
              <a:rPr lang="en-US" sz="2800"/>
              <a:t>A detailed assessment of current </a:t>
            </a:r>
            <a:endParaRPr sz="2800"/>
          </a:p>
          <a:p>
            <a:pPr marL="320040" lvl="0" indent="-320040" algn="l" rtl="0">
              <a:lnSpc>
                <a:spcPct val="100000"/>
              </a:lnSpc>
              <a:spcBef>
                <a:spcPts val="700"/>
              </a:spcBef>
              <a:spcAft>
                <a:spcPts val="0"/>
              </a:spcAft>
              <a:buSzPts val="1740"/>
              <a:buNone/>
            </a:pPr>
            <a:r>
              <a:rPr lang="en-US" sz="2800"/>
              <a:t>   wastewater treatment,</a:t>
            </a:r>
            <a:endParaRPr sz="2800"/>
          </a:p>
          <a:p>
            <a:pPr marL="320040" lvl="0" indent="-313690" algn="l" rtl="0">
              <a:lnSpc>
                <a:spcPct val="100000"/>
              </a:lnSpc>
              <a:spcBef>
                <a:spcPts val="700"/>
              </a:spcBef>
              <a:spcAft>
                <a:spcPts val="0"/>
              </a:spcAft>
              <a:buSzPts val="1640"/>
              <a:buChar char="◻"/>
            </a:pPr>
            <a:r>
              <a:rPr lang="en-US" sz="2800"/>
              <a:t>A preliminary treatment prescription for all communities without adequate facilities, and </a:t>
            </a:r>
            <a:endParaRPr sz="2800"/>
          </a:p>
          <a:p>
            <a:pPr marL="320040" lvl="0" indent="-313690" algn="l" rtl="0">
              <a:lnSpc>
                <a:spcPct val="100000"/>
              </a:lnSpc>
              <a:spcBef>
                <a:spcPts val="700"/>
              </a:spcBef>
              <a:spcAft>
                <a:spcPts val="0"/>
              </a:spcAft>
              <a:buSzPts val="1640"/>
              <a:buChar char="◻"/>
            </a:pPr>
            <a:r>
              <a:rPr lang="en-US" sz="2800"/>
              <a:t>A prioritized list of the 97 project areas identified. </a:t>
            </a:r>
            <a:endParaRPr/>
          </a:p>
        </p:txBody>
      </p:sp>
      <p:pic>
        <p:nvPicPr>
          <p:cNvPr id="187" name="Google Shape;187;p18" descr="Z:\Watershed Groups\McDowell Watershed Coalition\photos\NF of Elkhorn\P8210044.JPG"/>
          <p:cNvPicPr preferRelativeResize="0"/>
          <p:nvPr/>
        </p:nvPicPr>
        <p:blipFill rotWithShape="1">
          <a:blip r:embed="rId3">
            <a:alphaModFix/>
          </a:blip>
          <a:srcRect/>
          <a:stretch/>
        </p:blipFill>
        <p:spPr>
          <a:xfrm>
            <a:off x="5767000" y="2368450"/>
            <a:ext cx="3178075" cy="2383400"/>
          </a:xfrm>
          <a:prstGeom prst="rect">
            <a:avLst/>
          </a:prstGeom>
          <a:noFill/>
          <a:ln>
            <a:noFill/>
          </a:ln>
        </p:spPr>
      </p:pic>
    </p:spTree>
  </p:cSld>
  <p:clrMapOvr>
    <a:masterClrMapping/>
  </p:clrMapOvr>
</p:sld>
</file>

<file path=ppt/theme/theme1.xml><?xml version="1.0" encoding="utf-8"?>
<a:theme xmlns:a="http://schemas.openxmlformats.org/drawingml/2006/main"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6AA4E1E79F249B2F9BD2D574DA4AA" ma:contentTypeVersion="" ma:contentTypeDescription="Create a new document." ma:contentTypeScope="" ma:versionID="0651ad46c5901e9810ce17bbab17b963">
  <xsd:schema xmlns:xsd="http://www.w3.org/2001/XMLSchema" xmlns:xs="http://www.w3.org/2001/XMLSchema" xmlns:p="http://schemas.microsoft.com/office/2006/metadata/properties" xmlns:ns2="2fc30721-2543-4767-9098-e815e3718a24" xmlns:ns3="a2f8c00f-5553-491f-b6be-03f8360363b4" targetNamespace="http://schemas.microsoft.com/office/2006/metadata/properties" ma:root="true" ma:fieldsID="43e644cf2b58b27150be96675c7e40a5" ns2:_="" ns3:_="">
    <xsd:import namespace="2fc30721-2543-4767-9098-e815e3718a24"/>
    <xsd:import namespace="a2f8c00f-5553-491f-b6be-03f8360363b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30721-2543-4767-9098-e815e3718a2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efe257fe-54ea-4a14-8c6f-5c00088dd827}" ma:internalName="TaxCatchAll" ma:showField="CatchAllData" ma:web="2fc30721-2543-4767-9098-e815e3718a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2f8c00f-5553-491f-b6be-03f8360363b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e29e438-03bb-4cc1-a82f-955349c81f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f8c00f-5553-491f-b6be-03f8360363b4">
      <Terms xmlns="http://schemas.microsoft.com/office/infopath/2007/PartnerControls"/>
    </lcf76f155ced4ddcb4097134ff3c332f>
    <TaxCatchAll xmlns="2fc30721-2543-4767-9098-e815e3718a24" xsi:nil="true"/>
  </documentManagement>
</p:properties>
</file>

<file path=customXml/itemProps1.xml><?xml version="1.0" encoding="utf-8"?>
<ds:datastoreItem xmlns:ds="http://schemas.openxmlformats.org/officeDocument/2006/customXml" ds:itemID="{875130BE-16B0-49FC-8190-F98816B29A9F}"/>
</file>

<file path=customXml/itemProps2.xml><?xml version="1.0" encoding="utf-8"?>
<ds:datastoreItem xmlns:ds="http://schemas.openxmlformats.org/officeDocument/2006/customXml" ds:itemID="{37A5A22C-2BD4-4B21-9385-C98DF27090B2}">
  <ds:schemaRefs>
    <ds:schemaRef ds:uri="http://schemas.microsoft.com/sharepoint/v3/contenttype/forms"/>
  </ds:schemaRefs>
</ds:datastoreItem>
</file>

<file path=customXml/itemProps3.xml><?xml version="1.0" encoding="utf-8"?>
<ds:datastoreItem xmlns:ds="http://schemas.openxmlformats.org/officeDocument/2006/customXml" ds:itemID="{DBA30352-1E40-45B9-8F04-7DF17508260B}">
  <ds:schemaRefs>
    <ds:schemaRef ds:uri="http://schemas.microsoft.com/office/infopath/2007/PartnerControls"/>
    <ds:schemaRef ds:uri="http://schemas.microsoft.com/office/2006/documentManagement/types"/>
    <ds:schemaRef ds:uri="http://schemas.microsoft.com/office/2006/metadata/properties"/>
    <ds:schemaRef ds:uri="4821d59a-662d-4639-8388-b50b05c8fc6a"/>
    <ds:schemaRef ds:uri="http://purl.org/dc/elements/1.1/"/>
    <ds:schemaRef ds:uri="06d973b7-bfcd-491e-a811-dc0f6276b7cc"/>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2146</Words>
  <Application>Microsoft Office PowerPoint</Application>
  <PresentationFormat>On-screen Show (4:3)</PresentationFormat>
  <Paragraphs>418</Paragraphs>
  <Slides>32</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Noto Sans Symbols</vt:lpstr>
      <vt:lpstr>Times New Roman</vt:lpstr>
      <vt:lpstr>Twentieth Century</vt:lpstr>
      <vt:lpstr>Median</vt:lpstr>
      <vt:lpstr>Median</vt:lpstr>
      <vt:lpstr>PowerPoint Presentation</vt:lpstr>
      <vt:lpstr>WASTEWATER TREATMENT FOR THE COMMUNITY OF ASHLAND    </vt:lpstr>
      <vt:lpstr>Remember for Project Implementation</vt:lpstr>
      <vt:lpstr>Project example in the Tug Watershed</vt:lpstr>
      <vt:lpstr>McDowell County Statistics in 2005</vt:lpstr>
      <vt:lpstr>Wastewater Treatment Coalition of McDowell County Timeline</vt:lpstr>
      <vt:lpstr>Wastewater Treatment Coalition of McDowell County formed 2003</vt:lpstr>
      <vt:lpstr>McDowell County Wastewater Treatment Plan</vt:lpstr>
      <vt:lpstr>McDowell County Wastewater Treatment Plan</vt:lpstr>
      <vt:lpstr>Countywide Wastewater Plan</vt:lpstr>
      <vt:lpstr>Identified Project Areas (1-7)</vt:lpstr>
      <vt:lpstr>Identified Project Areas (8-14)</vt:lpstr>
      <vt:lpstr>Map of Treatment by Project</vt:lpstr>
      <vt:lpstr>PowerPoint Presentation</vt:lpstr>
      <vt:lpstr>PowerPoint Presentation</vt:lpstr>
      <vt:lpstr>Estimated Fecal Coliform Loads for some communities in NF of Elkhorn</vt:lpstr>
      <vt:lpstr>Estimated Project Cost</vt:lpstr>
      <vt:lpstr>Progress Moving Forward  </vt:lpstr>
      <vt:lpstr>The Tug Fork Watershed</vt:lpstr>
      <vt:lpstr>Impairments</vt:lpstr>
      <vt:lpstr>Sub-watersheds (HUC 14) of North Fork of Elkhorn Creek</vt:lpstr>
      <vt:lpstr>303 (d) List in Tug Watershed</vt:lpstr>
      <vt:lpstr>Monitoring Sites for Watershed Based Plan</vt:lpstr>
      <vt:lpstr>Water Monitoring Data </vt:lpstr>
      <vt:lpstr>Ashland Wastewater Project</vt:lpstr>
      <vt:lpstr>Ashland Community Wastewater System Main Components</vt:lpstr>
      <vt:lpstr>Ashland Wastewater Project</vt:lpstr>
      <vt:lpstr>Ashland Wastewater Project</vt:lpstr>
      <vt:lpstr>Post Ashland Monitoring</vt:lpstr>
      <vt:lpstr>Ashland System Overview</vt:lpstr>
      <vt:lpstr>Downstream Communities</vt:lpstr>
      <vt:lpstr>Post Project- Ashland Wastewater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Liddle, Jennifer D</dc:creator>
  <cp:lastModifiedBy>Jenna Dodson</cp:lastModifiedBy>
  <cp:revision>1</cp:revision>
  <dcterms:created xsi:type="dcterms:W3CDTF">2008-11-20T16:08:55Z</dcterms:created>
  <dcterms:modified xsi:type="dcterms:W3CDTF">2024-03-07T18:35:48Z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0x0101008926AA4E1E79F249B2F9BD2D574DA4AA</vt:lpwstr>
  </property>
</Properties>
</file>