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94" r:id="rId5"/>
    <p:sldId id="318" r:id="rId6"/>
    <p:sldId id="326" r:id="rId7"/>
    <p:sldId id="327" r:id="rId8"/>
    <p:sldId id="334" r:id="rId9"/>
    <p:sldId id="325" r:id="rId10"/>
    <p:sldId id="328" r:id="rId11"/>
    <p:sldId id="329" r:id="rId12"/>
    <p:sldId id="330" r:id="rId13"/>
    <p:sldId id="331" r:id="rId14"/>
    <p:sldId id="332" r:id="rId15"/>
    <p:sldId id="333" r:id="rId16"/>
    <p:sldId id="31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2C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7" autoAdjust="0"/>
    <p:restoredTop sz="96047" autoAdjust="0"/>
  </p:normalViewPr>
  <p:slideViewPr>
    <p:cSldViewPr>
      <p:cViewPr varScale="1">
        <p:scale>
          <a:sx n="82" d="100"/>
          <a:sy n="82" d="100"/>
        </p:scale>
        <p:origin x="149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8B6E2-7A23-43CF-8387-711A0F04D760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510"/>
            <a:ext cx="5607050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540C3-DAFC-462B-8615-5C0FF5D0BC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8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540C3-DAFC-462B-8615-5C0FF5D0BC3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6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1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1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8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6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3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9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0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1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9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AD5E-F085-485E-84CF-061CCA7A58A6}" type="datetimeFigureOut">
              <a:rPr lang="en-US" smtClean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15FD1-4A7B-4B1B-9F3E-48E762156E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0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vinfrastructure.com/login.php" TargetMode="External"/><Relationship Id="rId2" Type="http://schemas.openxmlformats.org/officeDocument/2006/relationships/hyperlink" Target="https://dep.wv.gov/WWE/Programs/SRF/Pages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vregionalcouncils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census.gov/cedsci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828800"/>
            <a:ext cx="9144000" cy="18250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CWSRF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14800" y="5181601"/>
            <a:ext cx="50292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Katheryn Emery, P. E.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Director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Water and Waste Management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(304) 414-3830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Katheryn.D.Emery@wv.gov</a:t>
            </a:r>
          </a:p>
        </p:txBody>
      </p:sp>
      <p:pic>
        <p:nvPicPr>
          <p:cNvPr id="3" name="Picture 2" descr="DEP Letterhead logo">
            <a:extLst>
              <a:ext uri="{FF2B5EF4-FFF2-40B4-BE49-F238E27FC236}">
                <a16:creationId xmlns:a16="http://schemas.microsoft.com/office/drawing/2014/main" id="{BDC2455C-1EE8-4EEA-843D-6F4AFE30B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22223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D3CBDDD-A5B3-3083-E92D-4BA611A971C6}"/>
              </a:ext>
            </a:extLst>
          </p:cNvPr>
          <p:cNvSpPr/>
          <p:nvPr/>
        </p:nvSpPr>
        <p:spPr>
          <a:xfrm>
            <a:off x="23446" y="5105401"/>
            <a:ext cx="49530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42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DF04-BC49-E887-F9BC-6CE5D236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EEB08-A20A-BDD0-50B8-980B85092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Bergoo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Webster Springs PSD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Winona – New Haven PSD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Coalwood – McDowell County PSD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others….and more in progress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also funded 510 on-site septic systems through the OSLP</a:t>
            </a:r>
          </a:p>
        </p:txBody>
      </p:sp>
    </p:spTree>
    <p:extLst>
      <p:ext uri="{BB962C8B-B14F-4D97-AF65-F5344CB8AC3E}">
        <p14:creationId xmlns:p14="http://schemas.microsoft.com/office/powerpoint/2010/main" val="293799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790-3712-489A-7EBC-E3F2CAD9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get started?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6F052-60A7-AC58-5272-BF757B7B1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Planning &amp; Development Councils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and Jobs Development Council application (IJDC)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a consulting engineer, administrator, and an accountant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with recommended funding sources to get funds committed to the project</a:t>
            </a:r>
          </a:p>
        </p:txBody>
      </p:sp>
    </p:spTree>
    <p:extLst>
      <p:ext uri="{BB962C8B-B14F-4D97-AF65-F5344CB8AC3E}">
        <p14:creationId xmlns:p14="http://schemas.microsoft.com/office/powerpoint/2010/main" val="75272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C407C-6865-E7E0-B6C6-9FDBEDB3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68322-FF0F-8FCF-295E-73236AB2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SRF: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https://dep.wv.gov/WWE/Programs/SRF/Pages/default.aspx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IJDC: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http://www.wvinfrastructure.com/login.php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WV ARC: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https://www.wvregionalcouncils.com/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14450" y="2542604"/>
            <a:ext cx="6515100" cy="1772793"/>
          </a:xfr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8547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46767-DE4A-46CB-91CD-27C6B800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CWSRF Funding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7113E-3F20-4D90-9820-839D7EB35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429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Funding Allotment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$11,694,000 cap grant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 2,338,800 state match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percent green goal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$4,677,600 principal forgiveness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7B91A-ED0B-49B6-8820-937DC6460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2004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 Funding Allotment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$32,493,000 cap grant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$3,249,300 state match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percent green goal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$15,921,570 principal forgiveness (49%)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BAA96-4A1A-33F2-167C-171A012E2E00}"/>
              </a:ext>
            </a:extLst>
          </p:cNvPr>
          <p:cNvSpPr txBox="1"/>
          <p:nvPr/>
        </p:nvSpPr>
        <p:spPr>
          <a:xfrm>
            <a:off x="533400" y="48768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$40 million/year revolving in principal &amp; interest repayments and investment earnings</a:t>
            </a:r>
          </a:p>
        </p:txBody>
      </p:sp>
    </p:spTree>
    <p:extLst>
      <p:ext uri="{BB962C8B-B14F-4D97-AF65-F5344CB8AC3E}">
        <p14:creationId xmlns:p14="http://schemas.microsoft.com/office/powerpoint/2010/main" val="358824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6D4AE-DBD6-61CD-2F8D-9D3ED1CC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E7B73-5D3E-4F1F-F0FB-AD1C0387E71E}"/>
              </a:ext>
            </a:extLst>
          </p:cNvPr>
          <p:cNvSpPr txBox="1"/>
          <p:nvPr/>
        </p:nvSpPr>
        <p:spPr>
          <a:xfrm>
            <a:off x="342900" y="1600200"/>
            <a:ext cx="8458200" cy="397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91640" marR="502920" indent="-1417320" fontAlgn="base">
              <a:lnSpc>
                <a:spcPts val="1380"/>
              </a:lnSpc>
              <a:spcBef>
                <a:spcPts val="1345"/>
              </a:spcBef>
              <a:spcAft>
                <a:spcPts val="0"/>
              </a:spcAft>
            </a:pPr>
            <a:endParaRPr lang="en-US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91640" marR="502920" indent="-1417320" fontAlgn="base">
              <a:lnSpc>
                <a:spcPts val="1380"/>
              </a:lnSpc>
              <a:spcBef>
                <a:spcPts val="1345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 than 1.5% MHI:   Terms will be based upon the 25-Bond Revenue Index. At BCL issuance, the CWSRF will use the last published rate less 5 basis points (.05) for a 20-year term. At no point will the terms exceed 2.75% interest rate, .25% annual admin fee, 20-year term*</a:t>
            </a:r>
          </a:p>
          <a:p>
            <a:pPr marL="1691640" marR="502920" indent="-1417320" fontAlgn="base">
              <a:lnSpc>
                <a:spcPts val="1380"/>
              </a:lnSpc>
              <a:spcBef>
                <a:spcPts val="1345"/>
              </a:spcBef>
              <a:spcAft>
                <a:spcPts val="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For collection/distribution system projects, a 30-year term will be considered if a substantial rate impact can be documented.</a:t>
            </a:r>
            <a:endParaRPr lang="en-US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91640" marR="502920" indent="-1417320" fontAlgn="base">
              <a:lnSpc>
                <a:spcPts val="1380"/>
              </a:lnSpc>
              <a:spcBef>
                <a:spcPts val="1345"/>
              </a:spcBef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274320" marR="45720" fontAlgn="base">
              <a:lnSpc>
                <a:spcPts val="2375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1.5% to 1.74% MHI:  1.75% interest rate, .25% annual admin fee, 21 - 30-year term </a:t>
            </a:r>
          </a:p>
          <a:p>
            <a:pPr marL="274320" marR="45720" fontAlgn="base">
              <a:lnSpc>
                <a:spcPts val="2375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1.75% to 2.0% MHI:  .75% interest rate, .25% annual admin fee, 21 - 30-year term</a:t>
            </a:r>
          </a:p>
          <a:p>
            <a:pPr marL="274320" marR="45720" fontAlgn="base">
              <a:lnSpc>
                <a:spcPts val="2375"/>
              </a:lnSpc>
              <a:spcBef>
                <a:spcPts val="40"/>
              </a:spcBef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1828800" marR="228600" indent="-1554480" fontAlgn="base">
              <a:lnSpc>
                <a:spcPts val="1395"/>
              </a:lnSpc>
              <a:spcBef>
                <a:spcPts val="1325"/>
              </a:spcBef>
              <a:spcAft>
                <a:spcPts val="0"/>
              </a:spcAft>
            </a:pPr>
            <a:r>
              <a:rPr lang="en-US" sz="1800" i="1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Greater than 2% MHI:  .25% interest rate, .25% annual admin fee, 31 - 40-year   term</a:t>
            </a:r>
            <a:endParaRPr lang="en-US" sz="16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340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DE1448-959B-2DE8-D46C-84F303C49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Forgiveness Metric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1C39FC9-EDED-1262-7D7A-B8F9D8686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066800"/>
            <a:ext cx="89154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MHI					Points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1.25% - 1.74%			20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1.75% - 1.99%			30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2.0% - 2.4%				40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2.5%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greater			50</a:t>
            </a:r>
            <a:endParaRPr kumimoji="0" lang="en-US" altLang="en-US" b="0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Locality’s Unemployment Rate (UR)	Points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 &lt; West Virginia’s UR		  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 0% - 2% above West Virginia’s UR	10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 &gt; 2% above West Virginia’s UR	20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kumimoji="0" lang="en-US" altLang="en-US" b="0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 in Population			Points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Greater than +2%			  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to +2%					10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 than 0%				20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Consolidation and extensions to serve unserved areas and failing systems: 10 Points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Poverty Rate greater than or equal to 20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as found on the following Census site: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Points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https://data.census.gov/cedsci/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75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976B5E-2F98-F14F-FA85-9665623B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Forgiveness Metric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3C9E7-C631-C79D-420B-CBE1D12A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Points –Lesser of 50% of the total eligible costs or $1,500,000</a:t>
            </a:r>
          </a:p>
          <a:p>
            <a:pPr lvl="0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Points – Lesser of 100% of the total eligible costs or $2,000,000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8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609F-F984-4D04-BC9A-A0FD63CA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CWSRF Green Principal Forgiveness Eligibility</a:t>
            </a:r>
            <a:endParaRPr lang="en-US" sz="27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4EF71-8D9E-1A30-2E73-3B7F43FDE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Green Categories:</a:t>
            </a:r>
          </a:p>
          <a:p>
            <a:pPr marL="0" indent="0">
              <a:buNone/>
            </a:pPr>
            <a:r>
              <a:rPr lang="en-US" sz="2400" dirty="0"/>
              <a:t>Energy Efficiency, Water Efficiency, Storm Water/Green Infrastructure – Lesser of 50% of the total eligible </a:t>
            </a:r>
            <a:r>
              <a:rPr lang="en-US" sz="2400" i="1" dirty="0"/>
              <a:t>green</a:t>
            </a:r>
            <a:r>
              <a:rPr lang="en-US" sz="2400" dirty="0"/>
              <a:t> costs or $500,000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Environmentally Innovative – Decentralized</a:t>
            </a:r>
          </a:p>
          <a:p>
            <a:pPr marL="0" indent="0">
              <a:buNone/>
            </a:pPr>
            <a:r>
              <a:rPr lang="en-US" sz="2400" dirty="0"/>
              <a:t>Eligible for up to 100% &amp; can fund pre-bid costs separately.</a:t>
            </a:r>
          </a:p>
        </p:txBody>
      </p:sp>
    </p:spTree>
    <p:extLst>
      <p:ext uri="{BB962C8B-B14F-4D97-AF65-F5344CB8AC3E}">
        <p14:creationId xmlns:p14="http://schemas.microsoft.com/office/powerpoint/2010/main" val="203334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A666-7E54-2B3E-CA63-6FDBBD658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Onsite Systems Loan Program (OSLP)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9CCC-8802-6803-3B39-DEFCEE781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replacement, repair or upgrade on onsite sewage systems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2% interest, 10 year loans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Accessed through the WV Housing Development Fund &amp; SAFE Housing and Economic Development (SHED)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$500,000 set aside</a:t>
            </a:r>
          </a:p>
        </p:txBody>
      </p:sp>
    </p:spTree>
    <p:extLst>
      <p:ext uri="{BB962C8B-B14F-4D97-AF65-F5344CB8AC3E}">
        <p14:creationId xmlns:p14="http://schemas.microsoft.com/office/powerpoint/2010/main" val="131780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CE9A-AD73-31F9-E2E8-8EF2E9D2A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Priority List (PPL)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F8629-6C47-CA80-270E-FAB29B20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must be listed on the PPL to receive funding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come, first served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is only committed when the project is ready to proceed (plans &amp; specs approved, received most of R/W’s &amp; easements, moving through the permitting process,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379239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393C-A1DB-F7EB-B5A1-A9FDF2CB4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for small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E0304-C893-2DB1-8EA3-E273C7B86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Rates, rates, rates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service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&amp; Maintenance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customers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Topography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to site a WWTP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point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Wasteload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have a Responsible Management Entity (RME)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RME’s have competing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5254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6AA4E1E79F249B2F9BD2D574DA4AA" ma:contentTypeVersion="" ma:contentTypeDescription="Create a new document." ma:contentTypeScope="" ma:versionID="0651ad46c5901e9810ce17bbab17b963">
  <xsd:schema xmlns:xsd="http://www.w3.org/2001/XMLSchema" xmlns:xs="http://www.w3.org/2001/XMLSchema" xmlns:p="http://schemas.microsoft.com/office/2006/metadata/properties" xmlns:ns2="2fc30721-2543-4767-9098-e815e3718a24" xmlns:ns3="a2f8c00f-5553-491f-b6be-03f8360363b4" targetNamespace="http://schemas.microsoft.com/office/2006/metadata/properties" ma:root="true" ma:fieldsID="43e644cf2b58b27150be96675c7e40a5" ns2:_="" ns3:_="">
    <xsd:import namespace="2fc30721-2543-4767-9098-e815e3718a24"/>
    <xsd:import namespace="a2f8c00f-5553-491f-b6be-03f8360363b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30721-2543-4767-9098-e815e3718a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fe257fe-54ea-4a14-8c6f-5c00088dd827}" ma:internalName="TaxCatchAll" ma:showField="CatchAllData" ma:web="2fc30721-2543-4767-9098-e815e3718a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f8c00f-5553-491f-b6be-03f836036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29e438-03bb-4cc1-a82f-955349c81f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f8c00f-5553-491f-b6be-03f8360363b4">
      <Terms xmlns="http://schemas.microsoft.com/office/infopath/2007/PartnerControls"/>
    </lcf76f155ced4ddcb4097134ff3c332f>
    <TaxCatchAll xmlns="2fc30721-2543-4767-9098-e815e3718a24" xsi:nil="true"/>
  </documentManagement>
</p:properties>
</file>

<file path=customXml/itemProps1.xml><?xml version="1.0" encoding="utf-8"?>
<ds:datastoreItem xmlns:ds="http://schemas.openxmlformats.org/officeDocument/2006/customXml" ds:itemID="{9F9FE41E-3720-4F18-9A0C-2DAD916C6C6D}"/>
</file>

<file path=customXml/itemProps2.xml><?xml version="1.0" encoding="utf-8"?>
<ds:datastoreItem xmlns:ds="http://schemas.openxmlformats.org/officeDocument/2006/customXml" ds:itemID="{A7864858-59F0-43E0-8CC3-729F94914C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1C0E47-9CAC-4F7A-90D8-832B334E5E73}">
  <ds:schemaRefs>
    <ds:schemaRef ds:uri="http://purl.org/dc/terms/"/>
    <ds:schemaRef ds:uri="http://schemas.microsoft.com/office/2006/documentManagement/types"/>
    <ds:schemaRef ds:uri="4821d59a-662d-4639-8388-b50b05c8fc6a"/>
    <ds:schemaRef ds:uri="06d973b7-bfcd-491e-a811-dc0f6276b7cc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8585</TotalTime>
  <Words>711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PMingLiU</vt:lpstr>
      <vt:lpstr>Times New Roman</vt:lpstr>
      <vt:lpstr>Office Theme</vt:lpstr>
      <vt:lpstr>PowerPoint Presentation</vt:lpstr>
      <vt:lpstr>CWSRF Funding Streams</vt:lpstr>
      <vt:lpstr>Funding Terms</vt:lpstr>
      <vt:lpstr>Principal Forgiveness Metric</vt:lpstr>
      <vt:lpstr>Principal Forgiveness Metric</vt:lpstr>
      <vt:lpstr>CWSRF Green Principal Forgiveness Eligibility</vt:lpstr>
      <vt:lpstr>Onsite Systems Loan Program (OSLP)</vt:lpstr>
      <vt:lpstr>Project Priority List (PPL)</vt:lpstr>
      <vt:lpstr>Challenges for small projects</vt:lpstr>
      <vt:lpstr>Success Stories</vt:lpstr>
      <vt:lpstr>How to get started?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Emery, Katheryn D</dc:creator>
  <cp:lastModifiedBy>Jenna Dodson</cp:lastModifiedBy>
  <cp:revision>39</cp:revision>
  <cp:lastPrinted>2019-05-03T19:02:22Z</cp:lastPrinted>
  <dcterms:created xsi:type="dcterms:W3CDTF">2019-04-29T14:01:24Z</dcterms:created>
  <dcterms:modified xsi:type="dcterms:W3CDTF">2024-03-07T15:02:19Z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0x0101008926AA4E1E79F249B2F9BD2D574DA4AA</vt:lpwstr>
  </property>
</Properties>
</file>