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26"/>
  </p:notesMasterIdLst>
  <p:handoutMasterIdLst>
    <p:handoutMasterId r:id="rId27"/>
  </p:handoutMasterIdLst>
  <p:sldIdLst>
    <p:sldId id="288" r:id="rId6"/>
    <p:sldId id="256" r:id="rId7"/>
    <p:sldId id="270" r:id="rId8"/>
    <p:sldId id="272" r:id="rId9"/>
    <p:sldId id="274" r:id="rId10"/>
    <p:sldId id="282" r:id="rId11"/>
    <p:sldId id="269" r:id="rId12"/>
    <p:sldId id="283" r:id="rId13"/>
    <p:sldId id="271" r:id="rId14"/>
    <p:sldId id="284" r:id="rId15"/>
    <p:sldId id="273" r:id="rId16"/>
    <p:sldId id="277" r:id="rId17"/>
    <p:sldId id="285" r:id="rId18"/>
    <p:sldId id="276" r:id="rId19"/>
    <p:sldId id="278" r:id="rId20"/>
    <p:sldId id="287" r:id="rId21"/>
    <p:sldId id="279" r:id="rId22"/>
    <p:sldId id="280" r:id="rId23"/>
    <p:sldId id="286" r:id="rId24"/>
    <p:sldId id="281"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01" autoAdjust="0"/>
  </p:normalViewPr>
  <p:slideViewPr>
    <p:cSldViewPr>
      <p:cViewPr varScale="1">
        <p:scale>
          <a:sx n="78" d="100"/>
          <a:sy n="78" d="100"/>
        </p:scale>
        <p:origin x="8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32" Type="http://schemas.microsoft.com/office/2016/11/relationships/changesInfo" Target="changesInfos/changesInfo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som, Kristen" userId="b44a9427-b85c-4ba2-b1fd-33f13a0e9fe8" providerId="ADAL" clId="{62207A7E-8A97-40C1-BAB9-7245EFEE1830}"/>
    <pc:docChg chg="undo custSel addSld delSld modSld sldOrd">
      <pc:chgData name="Bisom, Kristen" userId="b44a9427-b85c-4ba2-b1fd-33f13a0e9fe8" providerId="ADAL" clId="{62207A7E-8A97-40C1-BAB9-7245EFEE1830}" dt="2024-02-08T18:20:14.346" v="19368" actId="692"/>
      <pc:docMkLst>
        <pc:docMk/>
      </pc:docMkLst>
      <pc:sldChg chg="modSp mod ord">
        <pc:chgData name="Bisom, Kristen" userId="b44a9427-b85c-4ba2-b1fd-33f13a0e9fe8" providerId="ADAL" clId="{62207A7E-8A97-40C1-BAB9-7245EFEE1830}" dt="2024-02-08T18:08:42.104" v="19353" actId="20577"/>
        <pc:sldMkLst>
          <pc:docMk/>
          <pc:sldMk cId="3625241640" sldId="256"/>
        </pc:sldMkLst>
        <pc:spChg chg="mod">
          <ac:chgData name="Bisom, Kristen" userId="b44a9427-b85c-4ba2-b1fd-33f13a0e9fe8" providerId="ADAL" clId="{62207A7E-8A97-40C1-BAB9-7245EFEE1830}" dt="2024-02-08T18:06:58.953" v="19349" actId="404"/>
          <ac:spMkLst>
            <pc:docMk/>
            <pc:sldMk cId="3625241640" sldId="256"/>
            <ac:spMk id="6" creationId="{00000000-0000-0000-0000-000000000000}"/>
          </ac:spMkLst>
        </pc:spChg>
        <pc:spChg chg="mod">
          <ac:chgData name="Bisom, Kristen" userId="b44a9427-b85c-4ba2-b1fd-33f13a0e9fe8" providerId="ADAL" clId="{62207A7E-8A97-40C1-BAB9-7245EFEE1830}" dt="2024-02-08T18:08:42.104" v="19353" actId="20577"/>
          <ac:spMkLst>
            <pc:docMk/>
            <pc:sldMk cId="3625241640" sldId="256"/>
            <ac:spMk id="10" creationId="{00000000-0000-0000-0000-000000000000}"/>
          </ac:spMkLst>
        </pc:spChg>
      </pc:sldChg>
      <pc:sldChg chg="addSp delSp modSp del mod">
        <pc:chgData name="Bisom, Kristen" userId="b44a9427-b85c-4ba2-b1fd-33f13a0e9fe8" providerId="ADAL" clId="{62207A7E-8A97-40C1-BAB9-7245EFEE1830}" dt="2024-02-05T17:12:03.175" v="1161" actId="47"/>
        <pc:sldMkLst>
          <pc:docMk/>
          <pc:sldMk cId="2562449021" sldId="266"/>
        </pc:sldMkLst>
        <pc:spChg chg="add mod">
          <ac:chgData name="Bisom, Kristen" userId="b44a9427-b85c-4ba2-b1fd-33f13a0e9fe8" providerId="ADAL" clId="{62207A7E-8A97-40C1-BAB9-7245EFEE1830}" dt="2024-02-05T17:09:26.530" v="1091" actId="404"/>
          <ac:spMkLst>
            <pc:docMk/>
            <pc:sldMk cId="2562449021" sldId="266"/>
            <ac:spMk id="2" creationId="{D24FC6DD-8D73-AC74-E941-07212279A7B2}"/>
          </ac:spMkLst>
        </pc:spChg>
        <pc:spChg chg="add del mod">
          <ac:chgData name="Bisom, Kristen" userId="b44a9427-b85c-4ba2-b1fd-33f13a0e9fe8" providerId="ADAL" clId="{62207A7E-8A97-40C1-BAB9-7245EFEE1830}" dt="2024-02-05T17:09:17.523" v="1090" actId="478"/>
          <ac:spMkLst>
            <pc:docMk/>
            <pc:sldMk cId="2562449021" sldId="266"/>
            <ac:spMk id="3" creationId="{BEF17DB4-1795-4362-5AAF-BC4913A1E9CA}"/>
          </ac:spMkLst>
        </pc:spChg>
        <pc:spChg chg="mod">
          <ac:chgData name="Bisom, Kristen" userId="b44a9427-b85c-4ba2-b1fd-33f13a0e9fe8" providerId="ADAL" clId="{62207A7E-8A97-40C1-BAB9-7245EFEE1830}" dt="2024-02-05T16:55:35.412" v="38" actId="20577"/>
          <ac:spMkLst>
            <pc:docMk/>
            <pc:sldMk cId="2562449021" sldId="266"/>
            <ac:spMk id="5" creationId="{00000000-0000-0000-0000-000000000000}"/>
          </ac:spMkLst>
        </pc:spChg>
      </pc:sldChg>
      <pc:sldChg chg="modSp del mod">
        <pc:chgData name="Bisom, Kristen" userId="b44a9427-b85c-4ba2-b1fd-33f13a0e9fe8" providerId="ADAL" clId="{62207A7E-8A97-40C1-BAB9-7245EFEE1830}" dt="2024-02-05T17:11:50.930" v="1146" actId="47"/>
        <pc:sldMkLst>
          <pc:docMk/>
          <pc:sldMk cId="508431724" sldId="268"/>
        </pc:sldMkLst>
        <pc:spChg chg="mod">
          <ac:chgData name="Bisom, Kristen" userId="b44a9427-b85c-4ba2-b1fd-33f13a0e9fe8" providerId="ADAL" clId="{62207A7E-8A97-40C1-BAB9-7245EFEE1830}" dt="2024-02-05T16:55:12.905" v="14" actId="20577"/>
          <ac:spMkLst>
            <pc:docMk/>
            <pc:sldMk cId="508431724" sldId="268"/>
            <ac:spMk id="3" creationId="{00000000-0000-0000-0000-000000000000}"/>
          </ac:spMkLst>
        </pc:spChg>
      </pc:sldChg>
      <pc:sldChg chg="modSp new mod modNotesTx">
        <pc:chgData name="Bisom, Kristen" userId="b44a9427-b85c-4ba2-b1fd-33f13a0e9fe8" providerId="ADAL" clId="{62207A7E-8A97-40C1-BAB9-7245EFEE1830}" dt="2024-02-08T17:49:27.053" v="18654" actId="27636"/>
        <pc:sldMkLst>
          <pc:docMk/>
          <pc:sldMk cId="3287722283" sldId="269"/>
        </pc:sldMkLst>
        <pc:spChg chg="mod">
          <ac:chgData name="Bisom, Kristen" userId="b44a9427-b85c-4ba2-b1fd-33f13a0e9fe8" providerId="ADAL" clId="{62207A7E-8A97-40C1-BAB9-7245EFEE1830}" dt="2024-02-06T18:22:14.211" v="5559" actId="404"/>
          <ac:spMkLst>
            <pc:docMk/>
            <pc:sldMk cId="3287722283" sldId="269"/>
            <ac:spMk id="2" creationId="{DAD16373-BC53-7DED-B979-F23FF6CF9C2A}"/>
          </ac:spMkLst>
        </pc:spChg>
        <pc:spChg chg="mod">
          <ac:chgData name="Bisom, Kristen" userId="b44a9427-b85c-4ba2-b1fd-33f13a0e9fe8" providerId="ADAL" clId="{62207A7E-8A97-40C1-BAB9-7245EFEE1830}" dt="2024-02-08T17:49:27.053" v="18654" actId="27636"/>
          <ac:spMkLst>
            <pc:docMk/>
            <pc:sldMk cId="3287722283" sldId="269"/>
            <ac:spMk id="3" creationId="{2B4747CC-464B-42C4-FA63-B8D3B0F7E156}"/>
          </ac:spMkLst>
        </pc:spChg>
      </pc:sldChg>
      <pc:sldChg chg="addSp modSp new mod">
        <pc:chgData name="Bisom, Kristen" userId="b44a9427-b85c-4ba2-b1fd-33f13a0e9fe8" providerId="ADAL" clId="{62207A7E-8A97-40C1-BAB9-7245EFEE1830}" dt="2024-02-08T18:01:55.175" v="18953" actId="948"/>
        <pc:sldMkLst>
          <pc:docMk/>
          <pc:sldMk cId="1008616725" sldId="270"/>
        </pc:sldMkLst>
        <pc:spChg chg="mod">
          <ac:chgData name="Bisom, Kristen" userId="b44a9427-b85c-4ba2-b1fd-33f13a0e9fe8" providerId="ADAL" clId="{62207A7E-8A97-40C1-BAB9-7245EFEE1830}" dt="2024-02-05T17:11:48.898" v="1145" actId="20577"/>
          <ac:spMkLst>
            <pc:docMk/>
            <pc:sldMk cId="1008616725" sldId="270"/>
            <ac:spMk id="2" creationId="{1C654CD9-2F2A-2242-A06E-289F7F521714}"/>
          </ac:spMkLst>
        </pc:spChg>
        <pc:spChg chg="mod">
          <ac:chgData name="Bisom, Kristen" userId="b44a9427-b85c-4ba2-b1fd-33f13a0e9fe8" providerId="ADAL" clId="{62207A7E-8A97-40C1-BAB9-7245EFEE1830}" dt="2024-02-08T18:01:55.175" v="18953" actId="948"/>
          <ac:spMkLst>
            <pc:docMk/>
            <pc:sldMk cId="1008616725" sldId="270"/>
            <ac:spMk id="3" creationId="{04582364-A392-FAC5-4618-00DD4CD0BBDF}"/>
          </ac:spMkLst>
        </pc:spChg>
        <pc:spChg chg="add mod">
          <ac:chgData name="Bisom, Kristen" userId="b44a9427-b85c-4ba2-b1fd-33f13a0e9fe8" providerId="ADAL" clId="{62207A7E-8A97-40C1-BAB9-7245EFEE1830}" dt="2024-02-06T19:54:45.708" v="11260" actId="1076"/>
          <ac:spMkLst>
            <pc:docMk/>
            <pc:sldMk cId="1008616725" sldId="270"/>
            <ac:spMk id="4" creationId="{E55DDAFB-1725-0FC2-E981-D48AF708BD52}"/>
          </ac:spMkLst>
        </pc:spChg>
        <pc:picChg chg="add mod">
          <ac:chgData name="Bisom, Kristen" userId="b44a9427-b85c-4ba2-b1fd-33f13a0e9fe8" providerId="ADAL" clId="{62207A7E-8A97-40C1-BAB9-7245EFEE1830}" dt="2024-02-06T19:56:30.407" v="11264" actId="1076"/>
          <ac:picMkLst>
            <pc:docMk/>
            <pc:sldMk cId="1008616725" sldId="270"/>
            <ac:picMk id="5" creationId="{09F7B503-062A-5373-C19D-7920628BB977}"/>
          </ac:picMkLst>
        </pc:picChg>
      </pc:sldChg>
      <pc:sldChg chg="modSp new mod modNotesTx">
        <pc:chgData name="Bisom, Kristen" userId="b44a9427-b85c-4ba2-b1fd-33f13a0e9fe8" providerId="ADAL" clId="{62207A7E-8A97-40C1-BAB9-7245EFEE1830}" dt="2024-02-08T17:50:22.730" v="18663" actId="14100"/>
        <pc:sldMkLst>
          <pc:docMk/>
          <pc:sldMk cId="4281812700" sldId="271"/>
        </pc:sldMkLst>
        <pc:spChg chg="mod">
          <ac:chgData name="Bisom, Kristen" userId="b44a9427-b85c-4ba2-b1fd-33f13a0e9fe8" providerId="ADAL" clId="{62207A7E-8A97-40C1-BAB9-7245EFEE1830}" dt="2024-02-06T18:22:28.871" v="5569" actId="255"/>
          <ac:spMkLst>
            <pc:docMk/>
            <pc:sldMk cId="4281812700" sldId="271"/>
            <ac:spMk id="2" creationId="{324CB865-DFBD-8C5F-48CC-89631DA7A774}"/>
          </ac:spMkLst>
        </pc:spChg>
        <pc:spChg chg="mod">
          <ac:chgData name="Bisom, Kristen" userId="b44a9427-b85c-4ba2-b1fd-33f13a0e9fe8" providerId="ADAL" clId="{62207A7E-8A97-40C1-BAB9-7245EFEE1830}" dt="2024-02-08T17:50:22.730" v="18663" actId="14100"/>
          <ac:spMkLst>
            <pc:docMk/>
            <pc:sldMk cId="4281812700" sldId="271"/>
            <ac:spMk id="3" creationId="{40A0B98B-D631-1748-0F63-3C5D0BF5756D}"/>
          </ac:spMkLst>
        </pc:spChg>
      </pc:sldChg>
      <pc:sldChg chg="modSp new mod modNotesTx">
        <pc:chgData name="Bisom, Kristen" userId="b44a9427-b85c-4ba2-b1fd-33f13a0e9fe8" providerId="ADAL" clId="{62207A7E-8A97-40C1-BAB9-7245EFEE1830}" dt="2024-02-07T20:03:59.344" v="18064" actId="20577"/>
        <pc:sldMkLst>
          <pc:docMk/>
          <pc:sldMk cId="2420961973" sldId="272"/>
        </pc:sldMkLst>
        <pc:spChg chg="mod">
          <ac:chgData name="Bisom, Kristen" userId="b44a9427-b85c-4ba2-b1fd-33f13a0e9fe8" providerId="ADAL" clId="{62207A7E-8A97-40C1-BAB9-7245EFEE1830}" dt="2024-02-05T19:55:31.150" v="2720" actId="3064"/>
          <ac:spMkLst>
            <pc:docMk/>
            <pc:sldMk cId="2420961973" sldId="272"/>
            <ac:spMk id="2" creationId="{0C83F4BF-3840-4C7F-5B7E-276F1BF3A5B0}"/>
          </ac:spMkLst>
        </pc:spChg>
        <pc:spChg chg="mod">
          <ac:chgData name="Bisom, Kristen" userId="b44a9427-b85c-4ba2-b1fd-33f13a0e9fe8" providerId="ADAL" clId="{62207A7E-8A97-40C1-BAB9-7245EFEE1830}" dt="2024-02-07T20:03:59.344" v="18064" actId="20577"/>
          <ac:spMkLst>
            <pc:docMk/>
            <pc:sldMk cId="2420961973" sldId="272"/>
            <ac:spMk id="3" creationId="{C084AC3A-2551-E869-0C25-AB921F6953F6}"/>
          </ac:spMkLst>
        </pc:spChg>
      </pc:sldChg>
      <pc:sldChg chg="modSp new mod modNotesTx">
        <pc:chgData name="Bisom, Kristen" userId="b44a9427-b85c-4ba2-b1fd-33f13a0e9fe8" providerId="ADAL" clId="{62207A7E-8A97-40C1-BAB9-7245EFEE1830}" dt="2024-02-08T17:52:03.526" v="18724" actId="6549"/>
        <pc:sldMkLst>
          <pc:docMk/>
          <pc:sldMk cId="2195696125" sldId="273"/>
        </pc:sldMkLst>
        <pc:spChg chg="mod">
          <ac:chgData name="Bisom, Kristen" userId="b44a9427-b85c-4ba2-b1fd-33f13a0e9fe8" providerId="ADAL" clId="{62207A7E-8A97-40C1-BAB9-7245EFEE1830}" dt="2024-02-06T20:12:55.828" v="11842" actId="20577"/>
          <ac:spMkLst>
            <pc:docMk/>
            <pc:sldMk cId="2195696125" sldId="273"/>
            <ac:spMk id="2" creationId="{136AE49B-1175-EAE1-BAB1-9E23E7CFCD70}"/>
          </ac:spMkLst>
        </pc:spChg>
        <pc:spChg chg="mod">
          <ac:chgData name="Bisom, Kristen" userId="b44a9427-b85c-4ba2-b1fd-33f13a0e9fe8" providerId="ADAL" clId="{62207A7E-8A97-40C1-BAB9-7245EFEE1830}" dt="2024-02-08T17:51:40.898" v="18692" actId="20577"/>
          <ac:spMkLst>
            <pc:docMk/>
            <pc:sldMk cId="2195696125" sldId="273"/>
            <ac:spMk id="3" creationId="{7075C3A8-169E-DF6B-C9A6-0E30934FB8FC}"/>
          </ac:spMkLst>
        </pc:spChg>
      </pc:sldChg>
      <pc:sldChg chg="modSp mod modNotesTx">
        <pc:chgData name="Bisom, Kristen" userId="b44a9427-b85c-4ba2-b1fd-33f13a0e9fe8" providerId="ADAL" clId="{62207A7E-8A97-40C1-BAB9-7245EFEE1830}" dt="2024-02-08T17:48:23.905" v="18645" actId="113"/>
        <pc:sldMkLst>
          <pc:docMk/>
          <pc:sldMk cId="969684011" sldId="274"/>
        </pc:sldMkLst>
        <pc:spChg chg="mod">
          <ac:chgData name="Bisom, Kristen" userId="b44a9427-b85c-4ba2-b1fd-33f13a0e9fe8" providerId="ADAL" clId="{62207A7E-8A97-40C1-BAB9-7245EFEE1830}" dt="2024-02-08T17:48:23.905" v="18645" actId="113"/>
          <ac:spMkLst>
            <pc:docMk/>
            <pc:sldMk cId="969684011" sldId="274"/>
            <ac:spMk id="3" creationId="{F82A65F6-2DE3-ADFE-3127-5D6D6B127FBE}"/>
          </ac:spMkLst>
        </pc:spChg>
      </pc:sldChg>
      <pc:sldChg chg="modSp del mod modNotesTx">
        <pc:chgData name="Bisom, Kristen" userId="b44a9427-b85c-4ba2-b1fd-33f13a0e9fe8" providerId="ADAL" clId="{62207A7E-8A97-40C1-BAB9-7245EFEE1830}" dt="2024-02-06T19:49:24.726" v="11080" actId="2696"/>
        <pc:sldMkLst>
          <pc:docMk/>
          <pc:sldMk cId="2519821843" sldId="275"/>
        </pc:sldMkLst>
        <pc:spChg chg="mod">
          <ac:chgData name="Bisom, Kristen" userId="b44a9427-b85c-4ba2-b1fd-33f13a0e9fe8" providerId="ADAL" clId="{62207A7E-8A97-40C1-BAB9-7245EFEE1830}" dt="2024-02-06T19:16:16.185" v="8825" actId="20577"/>
          <ac:spMkLst>
            <pc:docMk/>
            <pc:sldMk cId="2519821843" sldId="275"/>
            <ac:spMk id="2" creationId="{CDC70DF7-5B98-540F-7BCE-92858D06390D}"/>
          </ac:spMkLst>
        </pc:spChg>
        <pc:spChg chg="mod">
          <ac:chgData name="Bisom, Kristen" userId="b44a9427-b85c-4ba2-b1fd-33f13a0e9fe8" providerId="ADAL" clId="{62207A7E-8A97-40C1-BAB9-7245EFEE1830}" dt="2024-02-06T19:16:48.962" v="8937" actId="20577"/>
          <ac:spMkLst>
            <pc:docMk/>
            <pc:sldMk cId="2519821843" sldId="275"/>
            <ac:spMk id="3" creationId="{1851DC76-5CA0-3E86-5E53-E3C7ECF32C9C}"/>
          </ac:spMkLst>
        </pc:spChg>
      </pc:sldChg>
      <pc:sldChg chg="addSp modSp mod modNotesTx">
        <pc:chgData name="Bisom, Kristen" userId="b44a9427-b85c-4ba2-b1fd-33f13a0e9fe8" providerId="ADAL" clId="{62207A7E-8A97-40C1-BAB9-7245EFEE1830}" dt="2024-02-06T20:17:29.254" v="12086" actId="20577"/>
        <pc:sldMkLst>
          <pc:docMk/>
          <pc:sldMk cId="3869848998" sldId="276"/>
        </pc:sldMkLst>
        <pc:spChg chg="mod">
          <ac:chgData name="Bisom, Kristen" userId="b44a9427-b85c-4ba2-b1fd-33f13a0e9fe8" providerId="ADAL" clId="{62207A7E-8A97-40C1-BAB9-7245EFEE1830}" dt="2024-02-06T19:36:19.163" v="10099" actId="20577"/>
          <ac:spMkLst>
            <pc:docMk/>
            <pc:sldMk cId="3869848998" sldId="276"/>
            <ac:spMk id="2" creationId="{2FD85200-7A1F-7B7F-0378-76928ACF270C}"/>
          </ac:spMkLst>
        </pc:spChg>
        <pc:spChg chg="mod">
          <ac:chgData name="Bisom, Kristen" userId="b44a9427-b85c-4ba2-b1fd-33f13a0e9fe8" providerId="ADAL" clId="{62207A7E-8A97-40C1-BAB9-7245EFEE1830}" dt="2024-02-06T20:00:38.322" v="11571" actId="20577"/>
          <ac:spMkLst>
            <pc:docMk/>
            <pc:sldMk cId="3869848998" sldId="276"/>
            <ac:spMk id="3" creationId="{7283BD66-C864-3B02-EFEC-A3AE83E44927}"/>
          </ac:spMkLst>
        </pc:spChg>
        <pc:graphicFrameChg chg="add mod modGraphic">
          <ac:chgData name="Bisom, Kristen" userId="b44a9427-b85c-4ba2-b1fd-33f13a0e9fe8" providerId="ADAL" clId="{62207A7E-8A97-40C1-BAB9-7245EFEE1830}" dt="2024-02-06T20:00:50.222" v="11575" actId="1036"/>
          <ac:graphicFrameMkLst>
            <pc:docMk/>
            <pc:sldMk cId="3869848998" sldId="276"/>
            <ac:graphicFrameMk id="4" creationId="{DF81B287-1863-04A3-B7B3-3FC3B24C8014}"/>
          </ac:graphicFrameMkLst>
        </pc:graphicFrameChg>
      </pc:sldChg>
      <pc:sldChg chg="modSp mod modNotesTx">
        <pc:chgData name="Bisom, Kristen" userId="b44a9427-b85c-4ba2-b1fd-33f13a0e9fe8" providerId="ADAL" clId="{62207A7E-8A97-40C1-BAB9-7245EFEE1830}" dt="2024-02-08T17:53:11.532" v="18734" actId="6549"/>
        <pc:sldMkLst>
          <pc:docMk/>
          <pc:sldMk cId="1953627767" sldId="277"/>
        </pc:sldMkLst>
        <pc:spChg chg="mod">
          <ac:chgData name="Bisom, Kristen" userId="b44a9427-b85c-4ba2-b1fd-33f13a0e9fe8" providerId="ADAL" clId="{62207A7E-8A97-40C1-BAB9-7245EFEE1830}" dt="2024-02-06T20:13:00.860" v="11850" actId="20577"/>
          <ac:spMkLst>
            <pc:docMk/>
            <pc:sldMk cId="1953627767" sldId="277"/>
            <ac:spMk id="2" creationId="{FC3D195F-5471-CB8C-2646-12B7DAC92D97}"/>
          </ac:spMkLst>
        </pc:spChg>
        <pc:spChg chg="mod">
          <ac:chgData name="Bisom, Kristen" userId="b44a9427-b85c-4ba2-b1fd-33f13a0e9fe8" providerId="ADAL" clId="{62207A7E-8A97-40C1-BAB9-7245EFEE1830}" dt="2024-02-08T17:52:37.452" v="18728" actId="14100"/>
          <ac:spMkLst>
            <pc:docMk/>
            <pc:sldMk cId="1953627767" sldId="277"/>
            <ac:spMk id="3" creationId="{1403BF34-8FA7-858E-0D8C-4146974CFE8A}"/>
          </ac:spMkLst>
        </pc:spChg>
      </pc:sldChg>
      <pc:sldChg chg="modSp new mod modNotesTx">
        <pc:chgData name="Bisom, Kristen" userId="b44a9427-b85c-4ba2-b1fd-33f13a0e9fe8" providerId="ADAL" clId="{62207A7E-8A97-40C1-BAB9-7245EFEE1830}" dt="2024-02-08T17:54:31.586" v="18744" actId="27636"/>
        <pc:sldMkLst>
          <pc:docMk/>
          <pc:sldMk cId="261082191" sldId="278"/>
        </pc:sldMkLst>
        <pc:spChg chg="mod">
          <ac:chgData name="Bisom, Kristen" userId="b44a9427-b85c-4ba2-b1fd-33f13a0e9fe8" providerId="ADAL" clId="{62207A7E-8A97-40C1-BAB9-7245EFEE1830}" dt="2024-02-06T20:19:17.263" v="12367" actId="20577"/>
          <ac:spMkLst>
            <pc:docMk/>
            <pc:sldMk cId="261082191" sldId="278"/>
            <ac:spMk id="2" creationId="{7CBC7A85-A80E-48D6-9F3F-14CE3F787BF0}"/>
          </ac:spMkLst>
        </pc:spChg>
        <pc:spChg chg="mod">
          <ac:chgData name="Bisom, Kristen" userId="b44a9427-b85c-4ba2-b1fd-33f13a0e9fe8" providerId="ADAL" clId="{62207A7E-8A97-40C1-BAB9-7245EFEE1830}" dt="2024-02-08T17:54:31.586" v="18744" actId="27636"/>
          <ac:spMkLst>
            <pc:docMk/>
            <pc:sldMk cId="261082191" sldId="278"/>
            <ac:spMk id="3" creationId="{CAB9808B-533D-F986-FC7C-F1845A1DCEA4}"/>
          </ac:spMkLst>
        </pc:spChg>
      </pc:sldChg>
      <pc:sldChg chg="modSp mod">
        <pc:chgData name="Bisom, Kristen" userId="b44a9427-b85c-4ba2-b1fd-33f13a0e9fe8" providerId="ADAL" clId="{62207A7E-8A97-40C1-BAB9-7245EFEE1830}" dt="2024-02-08T17:55:30.731" v="18766" actId="33524"/>
        <pc:sldMkLst>
          <pc:docMk/>
          <pc:sldMk cId="958001329" sldId="279"/>
        </pc:sldMkLst>
        <pc:spChg chg="mod">
          <ac:chgData name="Bisom, Kristen" userId="b44a9427-b85c-4ba2-b1fd-33f13a0e9fe8" providerId="ADAL" clId="{62207A7E-8A97-40C1-BAB9-7245EFEE1830}" dt="2024-02-08T17:55:30.731" v="18766" actId="33524"/>
          <ac:spMkLst>
            <pc:docMk/>
            <pc:sldMk cId="958001329" sldId="279"/>
            <ac:spMk id="3" creationId="{E03754F5-8E49-9B11-78FC-C7A5081DAB61}"/>
          </ac:spMkLst>
        </pc:spChg>
      </pc:sldChg>
      <pc:sldChg chg="delSp modSp mod modNotesTx">
        <pc:chgData name="Bisom, Kristen" userId="b44a9427-b85c-4ba2-b1fd-33f13a0e9fe8" providerId="ADAL" clId="{62207A7E-8A97-40C1-BAB9-7245EFEE1830}" dt="2024-02-08T18:04:51.315" v="19244" actId="20577"/>
        <pc:sldMkLst>
          <pc:docMk/>
          <pc:sldMk cId="2686698860" sldId="280"/>
        </pc:sldMkLst>
        <pc:spChg chg="mod">
          <ac:chgData name="Bisom, Kristen" userId="b44a9427-b85c-4ba2-b1fd-33f13a0e9fe8" providerId="ADAL" clId="{62207A7E-8A97-40C1-BAB9-7245EFEE1830}" dt="2024-02-06T21:31:32.188" v="17170" actId="404"/>
          <ac:spMkLst>
            <pc:docMk/>
            <pc:sldMk cId="2686698860" sldId="280"/>
            <ac:spMk id="2" creationId="{1EBCDBDA-8566-386D-26F1-1D8696C39178}"/>
          </ac:spMkLst>
        </pc:spChg>
        <pc:spChg chg="mod">
          <ac:chgData name="Bisom, Kristen" userId="b44a9427-b85c-4ba2-b1fd-33f13a0e9fe8" providerId="ADAL" clId="{62207A7E-8A97-40C1-BAB9-7245EFEE1830}" dt="2024-02-08T18:03:43.140" v="19147" actId="20577"/>
          <ac:spMkLst>
            <pc:docMk/>
            <pc:sldMk cId="2686698860" sldId="280"/>
            <ac:spMk id="3" creationId="{209B58C3-4468-30E2-5DD6-23C60595AB84}"/>
          </ac:spMkLst>
        </pc:spChg>
        <pc:graphicFrameChg chg="del">
          <ac:chgData name="Bisom, Kristen" userId="b44a9427-b85c-4ba2-b1fd-33f13a0e9fe8" providerId="ADAL" clId="{62207A7E-8A97-40C1-BAB9-7245EFEE1830}" dt="2024-02-06T20:51:35.358" v="15337" actId="478"/>
          <ac:graphicFrameMkLst>
            <pc:docMk/>
            <pc:sldMk cId="2686698860" sldId="280"/>
            <ac:graphicFrameMk id="4" creationId="{4015A47A-DD76-980C-59F7-423F2BEBB1FB}"/>
          </ac:graphicFrameMkLst>
        </pc:graphicFrameChg>
      </pc:sldChg>
      <pc:sldChg chg="modSp new mod">
        <pc:chgData name="Bisom, Kristen" userId="b44a9427-b85c-4ba2-b1fd-33f13a0e9fe8" providerId="ADAL" clId="{62207A7E-8A97-40C1-BAB9-7245EFEE1830}" dt="2024-02-07T17:07:35.083" v="17901" actId="20577"/>
        <pc:sldMkLst>
          <pc:docMk/>
          <pc:sldMk cId="3382764673" sldId="281"/>
        </pc:sldMkLst>
        <pc:spChg chg="mod">
          <ac:chgData name="Bisom, Kristen" userId="b44a9427-b85c-4ba2-b1fd-33f13a0e9fe8" providerId="ADAL" clId="{62207A7E-8A97-40C1-BAB9-7245EFEE1830}" dt="2024-02-06T22:03:12.897" v="17809" actId="20577"/>
          <ac:spMkLst>
            <pc:docMk/>
            <pc:sldMk cId="3382764673" sldId="281"/>
            <ac:spMk id="2" creationId="{A129085F-6D5E-F8DF-2D02-8416FC2ECFC2}"/>
          </ac:spMkLst>
        </pc:spChg>
        <pc:spChg chg="mod">
          <ac:chgData name="Bisom, Kristen" userId="b44a9427-b85c-4ba2-b1fd-33f13a0e9fe8" providerId="ADAL" clId="{62207A7E-8A97-40C1-BAB9-7245EFEE1830}" dt="2024-02-07T17:07:35.083" v="17901" actId="20577"/>
          <ac:spMkLst>
            <pc:docMk/>
            <pc:sldMk cId="3382764673" sldId="281"/>
            <ac:spMk id="3" creationId="{6B437456-9242-4E69-A53C-0D123E537826}"/>
          </ac:spMkLst>
        </pc:spChg>
      </pc:sldChg>
      <pc:sldChg chg="modSp mod modNotesTx">
        <pc:chgData name="Bisom, Kristen" userId="b44a9427-b85c-4ba2-b1fd-33f13a0e9fe8" providerId="ADAL" clId="{62207A7E-8A97-40C1-BAB9-7245EFEE1830}" dt="2024-02-08T17:46:19.942" v="18352" actId="6549"/>
        <pc:sldMkLst>
          <pc:docMk/>
          <pc:sldMk cId="1631677664" sldId="282"/>
        </pc:sldMkLst>
        <pc:spChg chg="mod">
          <ac:chgData name="Bisom, Kristen" userId="b44a9427-b85c-4ba2-b1fd-33f13a0e9fe8" providerId="ADAL" clId="{62207A7E-8A97-40C1-BAB9-7245EFEE1830}" dt="2024-02-08T17:46:11.152" v="18351" actId="6549"/>
          <ac:spMkLst>
            <pc:docMk/>
            <pc:sldMk cId="1631677664" sldId="282"/>
            <ac:spMk id="3" creationId="{7F143BAC-D97E-124C-66E8-55748799BA29}"/>
          </ac:spMkLst>
        </pc:spChg>
      </pc:sldChg>
      <pc:sldChg chg="modSp mod modNotesTx">
        <pc:chgData name="Bisom, Kristen" userId="b44a9427-b85c-4ba2-b1fd-33f13a0e9fe8" providerId="ADAL" clId="{62207A7E-8A97-40C1-BAB9-7245EFEE1830}" dt="2024-02-08T18:00:13.441" v="18928" actId="113"/>
        <pc:sldMkLst>
          <pc:docMk/>
          <pc:sldMk cId="3946906056" sldId="283"/>
        </pc:sldMkLst>
        <pc:spChg chg="mod">
          <ac:chgData name="Bisom, Kristen" userId="b44a9427-b85c-4ba2-b1fd-33f13a0e9fe8" providerId="ADAL" clId="{62207A7E-8A97-40C1-BAB9-7245EFEE1830}" dt="2024-02-08T18:00:13.441" v="18928" actId="113"/>
          <ac:spMkLst>
            <pc:docMk/>
            <pc:sldMk cId="3946906056" sldId="283"/>
            <ac:spMk id="3" creationId="{F157EBF0-0CB6-30F5-9803-28B9E9951BBB}"/>
          </ac:spMkLst>
        </pc:spChg>
      </pc:sldChg>
      <pc:sldChg chg="modSp mod modNotesTx">
        <pc:chgData name="Bisom, Kristen" userId="b44a9427-b85c-4ba2-b1fd-33f13a0e9fe8" providerId="ADAL" clId="{62207A7E-8A97-40C1-BAB9-7245EFEE1830}" dt="2024-02-08T17:51:35.447" v="18686" actId="20577"/>
        <pc:sldMkLst>
          <pc:docMk/>
          <pc:sldMk cId="2639553221" sldId="284"/>
        </pc:sldMkLst>
        <pc:spChg chg="mod">
          <ac:chgData name="Bisom, Kristen" userId="b44a9427-b85c-4ba2-b1fd-33f13a0e9fe8" providerId="ADAL" clId="{62207A7E-8A97-40C1-BAB9-7245EFEE1830}" dt="2024-02-08T17:51:35.447" v="18686" actId="20577"/>
          <ac:spMkLst>
            <pc:docMk/>
            <pc:sldMk cId="2639553221" sldId="284"/>
            <ac:spMk id="3" creationId="{16DC5701-AB1B-2C4E-2407-1D937909FD25}"/>
          </ac:spMkLst>
        </pc:spChg>
      </pc:sldChg>
      <pc:sldChg chg="modSp mod">
        <pc:chgData name="Bisom, Kristen" userId="b44a9427-b85c-4ba2-b1fd-33f13a0e9fe8" providerId="ADAL" clId="{62207A7E-8A97-40C1-BAB9-7245EFEE1830}" dt="2024-02-08T17:52:56.511" v="18733" actId="14100"/>
        <pc:sldMkLst>
          <pc:docMk/>
          <pc:sldMk cId="2653028542" sldId="285"/>
        </pc:sldMkLst>
        <pc:spChg chg="mod">
          <ac:chgData name="Bisom, Kristen" userId="b44a9427-b85c-4ba2-b1fd-33f13a0e9fe8" providerId="ADAL" clId="{62207A7E-8A97-40C1-BAB9-7245EFEE1830}" dt="2024-02-08T17:52:56.511" v="18733" actId="14100"/>
          <ac:spMkLst>
            <pc:docMk/>
            <pc:sldMk cId="2653028542" sldId="285"/>
            <ac:spMk id="3" creationId="{2F95FBCB-8CE8-4052-BB0D-6DA8968F4D9F}"/>
          </ac:spMkLst>
        </pc:spChg>
      </pc:sldChg>
      <pc:sldChg chg="modSp mod">
        <pc:chgData name="Bisom, Kristen" userId="b44a9427-b85c-4ba2-b1fd-33f13a0e9fe8" providerId="ADAL" clId="{62207A7E-8A97-40C1-BAB9-7245EFEE1830}" dt="2024-02-08T18:06:07.340" v="19345" actId="20577"/>
        <pc:sldMkLst>
          <pc:docMk/>
          <pc:sldMk cId="3633292612" sldId="286"/>
        </pc:sldMkLst>
        <pc:spChg chg="mod">
          <ac:chgData name="Bisom, Kristen" userId="b44a9427-b85c-4ba2-b1fd-33f13a0e9fe8" providerId="ADAL" clId="{62207A7E-8A97-40C1-BAB9-7245EFEE1830}" dt="2024-02-08T18:06:07.340" v="19345" actId="20577"/>
          <ac:spMkLst>
            <pc:docMk/>
            <pc:sldMk cId="3633292612" sldId="286"/>
            <ac:spMk id="3" creationId="{C0292D10-D520-5377-09A6-1C5289277CB1}"/>
          </ac:spMkLst>
        </pc:spChg>
      </pc:sldChg>
      <pc:sldChg chg="modSp mod modNotesTx">
        <pc:chgData name="Bisom, Kristen" userId="b44a9427-b85c-4ba2-b1fd-33f13a0e9fe8" providerId="ADAL" clId="{62207A7E-8A97-40C1-BAB9-7245EFEE1830}" dt="2024-02-08T17:55:43.302" v="18775" actId="20577"/>
        <pc:sldMkLst>
          <pc:docMk/>
          <pc:sldMk cId="1703639642" sldId="287"/>
        </pc:sldMkLst>
        <pc:spChg chg="mod">
          <ac:chgData name="Bisom, Kristen" userId="b44a9427-b85c-4ba2-b1fd-33f13a0e9fe8" providerId="ADAL" clId="{62207A7E-8A97-40C1-BAB9-7245EFEE1830}" dt="2024-02-08T17:55:43.302" v="18775" actId="20577"/>
          <ac:spMkLst>
            <pc:docMk/>
            <pc:sldMk cId="1703639642" sldId="287"/>
            <ac:spMk id="3" creationId="{044B8826-2445-7114-ED36-CAFCBC733C65}"/>
          </ac:spMkLst>
        </pc:spChg>
      </pc:sldChg>
      <pc:sldChg chg="addSp modSp mod setBg">
        <pc:chgData name="Bisom, Kristen" userId="b44a9427-b85c-4ba2-b1fd-33f13a0e9fe8" providerId="ADAL" clId="{62207A7E-8A97-40C1-BAB9-7245EFEE1830}" dt="2024-02-08T18:20:14.346" v="19368" actId="692"/>
        <pc:sldMkLst>
          <pc:docMk/>
          <pc:sldMk cId="1802798006" sldId="288"/>
        </pc:sldMkLst>
        <pc:spChg chg="add mod">
          <ac:chgData name="Bisom, Kristen" userId="b44a9427-b85c-4ba2-b1fd-33f13a0e9fe8" providerId="ADAL" clId="{62207A7E-8A97-40C1-BAB9-7245EFEE1830}" dt="2024-02-08T18:20:14.346" v="19368" actId="692"/>
          <ac:spMkLst>
            <pc:docMk/>
            <pc:sldMk cId="1802798006" sldId="288"/>
            <ac:spMk id="2" creationId="{EE56C451-5E86-EB8B-B98C-47F90E0E52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FEA6345-2FAC-4128-9E8A-E36870E95A06}" type="datetimeFigureOut">
              <a:rPr lang="en-US" smtClean="0"/>
              <a:t>2/8/2024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1464701-A345-4206-A8C5-EDB4593FA312}" type="slidenum">
              <a:rPr lang="en-US" smtClean="0"/>
              <a:t>‹#›</a:t>
            </a:fld>
            <a:endParaRPr lang="en-US"/>
          </a:p>
        </p:txBody>
      </p:sp>
    </p:spTree>
    <p:extLst>
      <p:ext uri="{BB962C8B-B14F-4D97-AF65-F5344CB8AC3E}">
        <p14:creationId xmlns:p14="http://schemas.microsoft.com/office/powerpoint/2010/main" val="363386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9E541357-0A9E-419C-9987-D3AF95DCB42E}" type="datetimeFigureOut">
              <a:rPr lang="en-US" smtClean="0"/>
              <a:t>2/8/2024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84A667FB-41AE-4C09-A22A-166DD15FA80A}" type="slidenum">
              <a:rPr lang="en-US" smtClean="0"/>
              <a:t>‹#›</a:t>
            </a:fld>
            <a:endParaRPr lang="en-US"/>
          </a:p>
        </p:txBody>
      </p:sp>
    </p:spTree>
    <p:extLst>
      <p:ext uri="{BB962C8B-B14F-4D97-AF65-F5344CB8AC3E}">
        <p14:creationId xmlns:p14="http://schemas.microsoft.com/office/powerpoint/2010/main" val="283314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- 319 administered in WV by the DEP</a:t>
            </a:r>
          </a:p>
          <a:p>
            <a:r>
              <a:rPr lang="en-US" dirty="0"/>
              <a:t>- the share that the landowners pay is used for match</a:t>
            </a:r>
          </a:p>
        </p:txBody>
      </p:sp>
      <p:sp>
        <p:nvSpPr>
          <p:cNvPr id="4" name="Slide Number Placeholder 3"/>
          <p:cNvSpPr>
            <a:spLocks noGrp="1"/>
          </p:cNvSpPr>
          <p:nvPr>
            <p:ph type="sldNum" sz="quarter" idx="5"/>
          </p:nvPr>
        </p:nvSpPr>
        <p:spPr/>
        <p:txBody>
          <a:bodyPr/>
          <a:lstStyle/>
          <a:p>
            <a:fld id="{84A667FB-41AE-4C09-A22A-166DD15FA80A}" type="slidenum">
              <a:rPr lang="en-US" smtClean="0"/>
              <a:t>4</a:t>
            </a:fld>
            <a:endParaRPr lang="en-US"/>
          </a:p>
        </p:txBody>
      </p:sp>
    </p:spTree>
    <p:extLst>
      <p:ext uri="{BB962C8B-B14F-4D97-AF65-F5344CB8AC3E}">
        <p14:creationId xmlns:p14="http://schemas.microsoft.com/office/powerpoint/2010/main" val="327187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6D4D-D049-D75F-4365-F30EFC58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702BA-AECD-07C6-6261-C2DA58DAD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E8690-175E-4525-715A-4724A784270F}"/>
              </a:ext>
            </a:extLst>
          </p:cNvPr>
          <p:cNvSpPr>
            <a:spLocks noGrp="1"/>
          </p:cNvSpPr>
          <p:nvPr>
            <p:ph type="body" idx="1"/>
          </p:nvPr>
        </p:nvSpPr>
        <p:spPr/>
        <p:txBody>
          <a:bodyPr/>
          <a:lstStyle/>
          <a:p>
            <a:r>
              <a:rPr lang="en-US" dirty="0"/>
              <a:t>- May opt to give some exceptions to timeline (give examples)</a:t>
            </a:r>
          </a:p>
          <a:p>
            <a:r>
              <a:rPr lang="en-US" dirty="0"/>
              <a:t>	- in approval letter, ask that they contact you ASAP if they decide not to go through with the work</a:t>
            </a:r>
          </a:p>
          <a:p>
            <a:r>
              <a:rPr lang="en-US" dirty="0"/>
              <a:t>- invoice form could be optional, but you do need copies of invoices paid</a:t>
            </a:r>
          </a:p>
        </p:txBody>
      </p:sp>
      <p:sp>
        <p:nvSpPr>
          <p:cNvPr id="4" name="Slide Number Placeholder 3">
            <a:extLst>
              <a:ext uri="{FF2B5EF4-FFF2-40B4-BE49-F238E27FC236}">
                <a16:creationId xmlns:a16="http://schemas.microsoft.com/office/drawing/2014/main" id="{E89E6BAC-7039-20A6-F7B7-FD93053F680A}"/>
              </a:ext>
            </a:extLst>
          </p:cNvPr>
          <p:cNvSpPr>
            <a:spLocks noGrp="1"/>
          </p:cNvSpPr>
          <p:nvPr>
            <p:ph type="sldNum" sz="quarter" idx="5"/>
          </p:nvPr>
        </p:nvSpPr>
        <p:spPr/>
        <p:txBody>
          <a:bodyPr/>
          <a:lstStyle/>
          <a:p>
            <a:fld id="{84A667FB-41AE-4C09-A22A-166DD15FA80A}" type="slidenum">
              <a:rPr lang="en-US" smtClean="0"/>
              <a:t>13</a:t>
            </a:fld>
            <a:endParaRPr lang="en-US"/>
          </a:p>
        </p:txBody>
      </p:sp>
    </p:spTree>
    <p:extLst>
      <p:ext uri="{BB962C8B-B14F-4D97-AF65-F5344CB8AC3E}">
        <p14:creationId xmlns:p14="http://schemas.microsoft.com/office/powerpoint/2010/main" val="221207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C7E6-83FC-4828-DEF6-2F2023120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908C2-8691-A229-7A02-45AC7CBEC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3FE9B-7056-5EA2-F040-BDA26B2A9560}"/>
              </a:ext>
            </a:extLst>
          </p:cNvPr>
          <p:cNvSpPr>
            <a:spLocks noGrp="1"/>
          </p:cNvSpPr>
          <p:nvPr>
            <p:ph type="body" idx="1"/>
          </p:nvPr>
        </p:nvSpPr>
        <p:spPr/>
        <p:txBody>
          <a:bodyPr/>
          <a:lstStyle/>
          <a:p>
            <a:r>
              <a:rPr lang="en-US" dirty="0"/>
              <a:t>- you don’t need to be an expert; can use HD to help w/ tricky situations</a:t>
            </a:r>
          </a:p>
          <a:p>
            <a:r>
              <a:rPr lang="en-US" dirty="0"/>
              <a:t>- give examples of outreach we’ve done/could be done</a:t>
            </a:r>
          </a:p>
          <a:p>
            <a:r>
              <a:rPr lang="en-US" dirty="0"/>
              <a:t>	- newspaper articles &amp; ads</a:t>
            </a:r>
          </a:p>
          <a:p>
            <a:r>
              <a:rPr lang="en-US" dirty="0"/>
              <a:t>	- direct mailings (postcards)</a:t>
            </a:r>
          </a:p>
          <a:p>
            <a:r>
              <a:rPr lang="en-US" dirty="0"/>
              <a:t>	- </a:t>
            </a:r>
            <a:r>
              <a:rPr lang="en-US" dirty="0" err="1"/>
              <a:t>facebook</a:t>
            </a:r>
            <a:r>
              <a:rPr lang="en-US" dirty="0"/>
              <a:t> posts</a:t>
            </a:r>
          </a:p>
          <a:p>
            <a:r>
              <a:rPr lang="en-US" dirty="0"/>
              <a:t>	- roadside signs</a:t>
            </a:r>
          </a:p>
          <a:p>
            <a:r>
              <a:rPr lang="en-US" dirty="0"/>
              <a:t>	- door hangers</a:t>
            </a:r>
          </a:p>
          <a:p>
            <a:r>
              <a:rPr lang="en-US" dirty="0"/>
              <a:t>	- seminar or workshop (provide food!)</a:t>
            </a:r>
          </a:p>
          <a:p>
            <a:r>
              <a:rPr lang="en-US" dirty="0"/>
              <a:t>	- radio ads</a:t>
            </a:r>
          </a:p>
          <a:p>
            <a:r>
              <a:rPr lang="en-US" dirty="0"/>
              <a:t>	- </a:t>
            </a:r>
            <a:r>
              <a:rPr lang="en-US" dirty="0" err="1"/>
              <a:t>youtube</a:t>
            </a:r>
            <a:r>
              <a:rPr lang="en-US" dirty="0"/>
              <a:t> ads</a:t>
            </a:r>
          </a:p>
          <a:p>
            <a:r>
              <a:rPr lang="en-US" dirty="0"/>
              <a:t>- for outreach, try to think of what might be most effective for your area</a:t>
            </a:r>
          </a:p>
          <a:p>
            <a:r>
              <a:rPr lang="en-US" dirty="0"/>
              <a:t>	- word of mouth?</a:t>
            </a:r>
          </a:p>
          <a:p>
            <a:r>
              <a:rPr lang="en-US" dirty="0"/>
              <a:t>	- flyers posted at grocery stores, elsewhere?</a:t>
            </a:r>
          </a:p>
          <a:p>
            <a:r>
              <a:rPr lang="en-US" dirty="0"/>
              <a:t>	- can make a QR code for free that you can link to your website</a:t>
            </a:r>
          </a:p>
          <a:p>
            <a:r>
              <a:rPr lang="en-US" dirty="0"/>
              <a:t>- track your time doing all of this to use as match</a:t>
            </a:r>
          </a:p>
          <a:p>
            <a:r>
              <a:rPr lang="en-US" dirty="0"/>
              <a:t>- for in-person events, have participants sign in and track how long the event lasted – use this as match</a:t>
            </a:r>
          </a:p>
          <a:p>
            <a:r>
              <a:rPr lang="en-US" dirty="0"/>
              <a:t>- cannot use federal funds for food, but can use food purchases as match</a:t>
            </a:r>
          </a:p>
        </p:txBody>
      </p:sp>
      <p:sp>
        <p:nvSpPr>
          <p:cNvPr id="4" name="Slide Number Placeholder 3">
            <a:extLst>
              <a:ext uri="{FF2B5EF4-FFF2-40B4-BE49-F238E27FC236}">
                <a16:creationId xmlns:a16="http://schemas.microsoft.com/office/drawing/2014/main" id="{16CED3AD-EC70-4983-91D4-6F161E8BF7DF}"/>
              </a:ext>
            </a:extLst>
          </p:cNvPr>
          <p:cNvSpPr>
            <a:spLocks noGrp="1"/>
          </p:cNvSpPr>
          <p:nvPr>
            <p:ph type="sldNum" sz="quarter" idx="5"/>
          </p:nvPr>
        </p:nvSpPr>
        <p:spPr/>
        <p:txBody>
          <a:bodyPr/>
          <a:lstStyle/>
          <a:p>
            <a:fld id="{84A667FB-41AE-4C09-A22A-166DD15FA80A}" type="slidenum">
              <a:rPr lang="en-US" smtClean="0"/>
              <a:t>14</a:t>
            </a:fld>
            <a:endParaRPr lang="en-US"/>
          </a:p>
        </p:txBody>
      </p:sp>
    </p:spTree>
    <p:extLst>
      <p:ext uri="{BB962C8B-B14F-4D97-AF65-F5344CB8AC3E}">
        <p14:creationId xmlns:p14="http://schemas.microsoft.com/office/powerpoint/2010/main" val="76291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reimbursing someone for pumping before applying also somewhat defeats the purpose of the program – to encourage people to get their tanks pumped</a:t>
            </a:r>
          </a:p>
        </p:txBody>
      </p:sp>
      <p:sp>
        <p:nvSpPr>
          <p:cNvPr id="4" name="Slide Number Placeholder 3"/>
          <p:cNvSpPr>
            <a:spLocks noGrp="1"/>
          </p:cNvSpPr>
          <p:nvPr>
            <p:ph type="sldNum" sz="quarter" idx="5"/>
          </p:nvPr>
        </p:nvSpPr>
        <p:spPr/>
        <p:txBody>
          <a:bodyPr/>
          <a:lstStyle/>
          <a:p>
            <a:fld id="{84A667FB-41AE-4C09-A22A-166DD15FA80A}" type="slidenum">
              <a:rPr lang="en-US" smtClean="0"/>
              <a:t>15</a:t>
            </a:fld>
            <a:endParaRPr lang="en-US"/>
          </a:p>
        </p:txBody>
      </p:sp>
    </p:spTree>
    <p:extLst>
      <p:ext uri="{BB962C8B-B14F-4D97-AF65-F5344CB8AC3E}">
        <p14:creationId xmlns:p14="http://schemas.microsoft.com/office/powerpoint/2010/main" val="393725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68CC9-5773-281A-6A4E-3E47E643A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83F2F-D5AF-5222-0DCA-8B19B595C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E24F1-C043-139B-1DE9-6469D5CED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D5E08-0C6F-4350-14EF-6ABA12986420}"/>
              </a:ext>
            </a:extLst>
          </p:cNvPr>
          <p:cNvSpPr>
            <a:spLocks noGrp="1"/>
          </p:cNvSpPr>
          <p:nvPr>
            <p:ph type="sldNum" sz="quarter" idx="5"/>
          </p:nvPr>
        </p:nvSpPr>
        <p:spPr/>
        <p:txBody>
          <a:bodyPr/>
          <a:lstStyle/>
          <a:p>
            <a:fld id="{84A667FB-41AE-4C09-A22A-166DD15FA80A}" type="slidenum">
              <a:rPr lang="en-US" smtClean="0"/>
              <a:t>16</a:t>
            </a:fld>
            <a:endParaRPr lang="en-US"/>
          </a:p>
        </p:txBody>
      </p:sp>
    </p:spTree>
    <p:extLst>
      <p:ext uri="{BB962C8B-B14F-4D97-AF65-F5344CB8AC3E}">
        <p14:creationId xmlns:p14="http://schemas.microsoft.com/office/powerpoint/2010/main" val="162299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9684-585D-4B79-5369-82CE2BD75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5E724-57E3-E577-CBE8-F57F6A939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27866-E89F-94FF-49B2-988ADC4FA826}"/>
              </a:ext>
            </a:extLst>
          </p:cNvPr>
          <p:cNvSpPr>
            <a:spLocks noGrp="1"/>
          </p:cNvSpPr>
          <p:nvPr>
            <p:ph type="body" idx="1"/>
          </p:nvPr>
        </p:nvSpPr>
        <p:spPr/>
        <p:txBody>
          <a:bodyPr/>
          <a:lstStyle/>
          <a:p>
            <a:r>
              <a:rPr lang="en-US" dirty="0"/>
              <a:t>- need to have a good reason to deviate from program rules, as shown in examples given earlier</a:t>
            </a:r>
          </a:p>
        </p:txBody>
      </p:sp>
      <p:sp>
        <p:nvSpPr>
          <p:cNvPr id="4" name="Slide Number Placeholder 3">
            <a:extLst>
              <a:ext uri="{FF2B5EF4-FFF2-40B4-BE49-F238E27FC236}">
                <a16:creationId xmlns:a16="http://schemas.microsoft.com/office/drawing/2014/main" id="{FD1F266D-BDBF-A692-D9C3-13D22B307EFA}"/>
              </a:ext>
            </a:extLst>
          </p:cNvPr>
          <p:cNvSpPr>
            <a:spLocks noGrp="1"/>
          </p:cNvSpPr>
          <p:nvPr>
            <p:ph type="sldNum" sz="quarter" idx="5"/>
          </p:nvPr>
        </p:nvSpPr>
        <p:spPr/>
        <p:txBody>
          <a:bodyPr/>
          <a:lstStyle/>
          <a:p>
            <a:fld id="{84A667FB-41AE-4C09-A22A-166DD15FA80A}" type="slidenum">
              <a:rPr lang="en-US" smtClean="0"/>
              <a:t>18</a:t>
            </a:fld>
            <a:endParaRPr lang="en-US"/>
          </a:p>
        </p:txBody>
      </p:sp>
    </p:spTree>
    <p:extLst>
      <p:ext uri="{BB962C8B-B14F-4D97-AF65-F5344CB8AC3E}">
        <p14:creationId xmlns:p14="http://schemas.microsoft.com/office/powerpoint/2010/main" val="253177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1F013-97AE-A007-2FD8-8DE0C19E3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476C9-A1EE-0961-3235-ADCFA9A4D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5B196-791C-A3A1-52E3-9C30A9292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C7C45C-F183-45E4-B47E-36CC9B8C4153}"/>
              </a:ext>
            </a:extLst>
          </p:cNvPr>
          <p:cNvSpPr>
            <a:spLocks noGrp="1"/>
          </p:cNvSpPr>
          <p:nvPr>
            <p:ph type="sldNum" sz="quarter" idx="5"/>
          </p:nvPr>
        </p:nvSpPr>
        <p:spPr/>
        <p:txBody>
          <a:bodyPr/>
          <a:lstStyle/>
          <a:p>
            <a:fld id="{84A667FB-41AE-4C09-A22A-166DD15FA80A}" type="slidenum">
              <a:rPr lang="en-US" smtClean="0"/>
              <a:t>19</a:t>
            </a:fld>
            <a:endParaRPr lang="en-US"/>
          </a:p>
        </p:txBody>
      </p:sp>
    </p:spTree>
    <p:extLst>
      <p:ext uri="{BB962C8B-B14F-4D97-AF65-F5344CB8AC3E}">
        <p14:creationId xmlns:p14="http://schemas.microsoft.com/office/powerpoint/2010/main" val="391194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0AED-8444-18EF-BE0E-B432A962E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BB1F7-2F6B-03AC-242D-A44B8ECCE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38803-DE77-00FD-1C9A-C9E1818A33DB}"/>
              </a:ext>
            </a:extLst>
          </p:cNvPr>
          <p:cNvSpPr>
            <a:spLocks noGrp="1"/>
          </p:cNvSpPr>
          <p:nvPr>
            <p:ph type="body" idx="1"/>
          </p:nvPr>
        </p:nvSpPr>
        <p:spPr/>
        <p:txBody>
          <a:bodyPr/>
          <a:lstStyle/>
          <a:p>
            <a:r>
              <a:rPr lang="en-US" dirty="0"/>
              <a:t>- we require copy of Sanitarian’s “Onsite Sewage Disposal Inspection Form” &amp; copies of the three bids</a:t>
            </a:r>
          </a:p>
          <a:p>
            <a:r>
              <a:rPr lang="en-US" dirty="0"/>
              <a:t>- three bids must be for the same kind of work</a:t>
            </a:r>
          </a:p>
          <a:p>
            <a:r>
              <a:rPr lang="en-US" dirty="0"/>
              <a:t>- exceptions to the three bids</a:t>
            </a:r>
          </a:p>
          <a:p>
            <a:r>
              <a:rPr lang="en-US" dirty="0"/>
              <a:t>- in general, lowest bidder is approved; we ensure they are certified</a:t>
            </a:r>
          </a:p>
          <a:p>
            <a:r>
              <a:rPr lang="en-US" dirty="0"/>
              <a:t>- contractor will work with Health Dept to obtain a permit for the repair work before it begins</a:t>
            </a:r>
          </a:p>
        </p:txBody>
      </p:sp>
      <p:sp>
        <p:nvSpPr>
          <p:cNvPr id="4" name="Slide Number Placeholder 3">
            <a:extLst>
              <a:ext uri="{FF2B5EF4-FFF2-40B4-BE49-F238E27FC236}">
                <a16:creationId xmlns:a16="http://schemas.microsoft.com/office/drawing/2014/main" id="{FAA892C9-2869-0189-1B43-B6AC6F21FB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667FB-41AE-4C09-A22A-166DD15FA8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63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E862-16ED-1868-C7D5-270B1B3C8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75567-029A-8084-A2E2-F28EDBD55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49571-7198-68DF-84AF-EF5893562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5CF80-6BCD-22F0-6BC0-57EE04FD1C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667FB-41AE-4C09-A22A-166DD15FA8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157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reduce NPS pollution, the project must repair an existing system, not build a new one</a:t>
            </a:r>
          </a:p>
          <a:p>
            <a:r>
              <a:rPr lang="en-US" dirty="0"/>
              <a:t>	- give example of some cases where they do not have a septic system but do have an old waste system that is contributing to NPS pollution</a:t>
            </a:r>
          </a:p>
          <a:p>
            <a:r>
              <a:rPr lang="en-US" dirty="0"/>
              <a:t>- grant proposal should also include: </a:t>
            </a:r>
          </a:p>
          <a:p>
            <a:r>
              <a:rPr lang="en-US" dirty="0"/>
              <a:t>	- background info on the watershed</a:t>
            </a:r>
          </a:p>
          <a:p>
            <a:r>
              <a:rPr lang="en-US" dirty="0"/>
              <a:t>	- partnerships that will be involved </a:t>
            </a:r>
          </a:p>
          <a:p>
            <a:r>
              <a:rPr lang="en-US" dirty="0"/>
              <a:t>	- public education/outreach</a:t>
            </a:r>
          </a:p>
          <a:p>
            <a:r>
              <a:rPr lang="en-US" dirty="0"/>
              <a:t>- a good project proposal will be:</a:t>
            </a:r>
          </a:p>
          <a:p>
            <a:r>
              <a:rPr lang="en-US" dirty="0"/>
              <a:t>	- cost effective</a:t>
            </a:r>
          </a:p>
          <a:p>
            <a:r>
              <a:rPr lang="en-US" dirty="0"/>
              <a:t>	- achievable within a reasonable time frame</a:t>
            </a:r>
          </a:p>
          <a:p>
            <a:r>
              <a:rPr lang="en-US" dirty="0"/>
              <a:t>	- strongly tied in with the WBP</a:t>
            </a:r>
          </a:p>
          <a:p>
            <a:r>
              <a:rPr lang="en-US" dirty="0"/>
              <a:t>	- something you will be able to build off of in the future </a:t>
            </a:r>
          </a:p>
          <a:p>
            <a:r>
              <a:rPr lang="en-US" dirty="0"/>
              <a:t>- you can apply for additional 319 grants down the road, so start out with something that is within your organization’s reach</a:t>
            </a:r>
          </a:p>
        </p:txBody>
      </p:sp>
      <p:sp>
        <p:nvSpPr>
          <p:cNvPr id="4" name="Slide Number Placeholder 3"/>
          <p:cNvSpPr>
            <a:spLocks noGrp="1"/>
          </p:cNvSpPr>
          <p:nvPr>
            <p:ph type="sldNum" sz="quarter" idx="5"/>
          </p:nvPr>
        </p:nvSpPr>
        <p:spPr/>
        <p:txBody>
          <a:bodyPr/>
          <a:lstStyle/>
          <a:p>
            <a:fld id="{84A667FB-41AE-4C09-A22A-166DD15FA80A}" type="slidenum">
              <a:rPr lang="en-US" smtClean="0"/>
              <a:t>7</a:t>
            </a:fld>
            <a:endParaRPr lang="en-US"/>
          </a:p>
        </p:txBody>
      </p:sp>
    </p:spTree>
    <p:extLst>
      <p:ext uri="{BB962C8B-B14F-4D97-AF65-F5344CB8AC3E}">
        <p14:creationId xmlns:p14="http://schemas.microsoft.com/office/powerpoint/2010/main" val="250730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8072-2BF8-654A-F185-BDB569C9B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DB98C-B925-0E69-9E60-3FCE04AE5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BFFAD-07F1-436E-920F-9A053D1063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28CEB2-A409-EB08-1100-6816D447A4F2}"/>
              </a:ext>
            </a:extLst>
          </p:cNvPr>
          <p:cNvSpPr>
            <a:spLocks noGrp="1"/>
          </p:cNvSpPr>
          <p:nvPr>
            <p:ph type="sldNum" sz="quarter" idx="5"/>
          </p:nvPr>
        </p:nvSpPr>
        <p:spPr/>
        <p:txBody>
          <a:bodyPr/>
          <a:lstStyle/>
          <a:p>
            <a:fld id="{84A667FB-41AE-4C09-A22A-166DD15FA80A}" type="slidenum">
              <a:rPr lang="en-US" smtClean="0"/>
              <a:t>8</a:t>
            </a:fld>
            <a:endParaRPr lang="en-US"/>
          </a:p>
        </p:txBody>
      </p:sp>
    </p:spTree>
    <p:extLst>
      <p:ext uri="{BB962C8B-B14F-4D97-AF65-F5344CB8AC3E}">
        <p14:creationId xmlns:p14="http://schemas.microsoft.com/office/powerpoint/2010/main" val="234929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remember, match must be non-federal</a:t>
            </a:r>
          </a:p>
          <a:p>
            <a:r>
              <a:rPr lang="en-US" dirty="0"/>
              <a:t>- use volunteer rate for in-kind match</a:t>
            </a:r>
          </a:p>
          <a:p>
            <a:r>
              <a:rPr lang="en-US" dirty="0"/>
              <a:t>	- E.g. six board members meeting for two hours = 12 hours times the hourly volunteer rate</a:t>
            </a:r>
          </a:p>
          <a:p>
            <a:endParaRPr lang="en-US" dirty="0"/>
          </a:p>
        </p:txBody>
      </p:sp>
      <p:sp>
        <p:nvSpPr>
          <p:cNvPr id="4" name="Slide Number Placeholder 3"/>
          <p:cNvSpPr>
            <a:spLocks noGrp="1"/>
          </p:cNvSpPr>
          <p:nvPr>
            <p:ph type="sldNum" sz="quarter" idx="5"/>
          </p:nvPr>
        </p:nvSpPr>
        <p:spPr/>
        <p:txBody>
          <a:bodyPr/>
          <a:lstStyle/>
          <a:p>
            <a:fld id="{84A667FB-41AE-4C09-A22A-166DD15FA80A}" type="slidenum">
              <a:rPr lang="en-US" smtClean="0"/>
              <a:t>9</a:t>
            </a:fld>
            <a:endParaRPr lang="en-US"/>
          </a:p>
        </p:txBody>
      </p:sp>
    </p:spTree>
    <p:extLst>
      <p:ext uri="{BB962C8B-B14F-4D97-AF65-F5344CB8AC3E}">
        <p14:creationId xmlns:p14="http://schemas.microsoft.com/office/powerpoint/2010/main" val="286315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3AE5-AB70-9861-6C5D-0D1867022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6F0DF-3B0A-2970-CF14-51A237DD8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E8A81-3898-BB40-F3AD-BB1806C55537}"/>
              </a:ext>
            </a:extLst>
          </p:cNvPr>
          <p:cNvSpPr>
            <a:spLocks noGrp="1"/>
          </p:cNvSpPr>
          <p:nvPr>
            <p:ph type="body" idx="1"/>
          </p:nvPr>
        </p:nvSpPr>
        <p:spPr/>
        <p:txBody>
          <a:bodyPr/>
          <a:lstStyle/>
          <a:p>
            <a:r>
              <a:rPr lang="en-US" dirty="0"/>
              <a:t>- give example of other program that was not cost share with landowner – cost share w/ Jefferson Co pumping program</a:t>
            </a:r>
          </a:p>
          <a:p>
            <a:r>
              <a:rPr lang="en-US" dirty="0"/>
              <a:t>	- targeted low income area of the watershed</a:t>
            </a:r>
          </a:p>
          <a:p>
            <a:r>
              <a:rPr lang="en-US" dirty="0"/>
              <a:t>	- partnered with septic pumper (only one in the area) so that they pumped up front then billed the program to be paid; landowner did not pay anything</a:t>
            </a:r>
          </a:p>
        </p:txBody>
      </p:sp>
      <p:sp>
        <p:nvSpPr>
          <p:cNvPr id="4" name="Slide Number Placeholder 3">
            <a:extLst>
              <a:ext uri="{FF2B5EF4-FFF2-40B4-BE49-F238E27FC236}">
                <a16:creationId xmlns:a16="http://schemas.microsoft.com/office/drawing/2014/main" id="{988DFC56-C698-5C24-7D13-A14ED47AF306}"/>
              </a:ext>
            </a:extLst>
          </p:cNvPr>
          <p:cNvSpPr>
            <a:spLocks noGrp="1"/>
          </p:cNvSpPr>
          <p:nvPr>
            <p:ph type="sldNum" sz="quarter" idx="5"/>
          </p:nvPr>
        </p:nvSpPr>
        <p:spPr/>
        <p:txBody>
          <a:bodyPr/>
          <a:lstStyle/>
          <a:p>
            <a:fld id="{84A667FB-41AE-4C09-A22A-166DD15FA80A}" type="slidenum">
              <a:rPr lang="en-US" smtClean="0"/>
              <a:t>10</a:t>
            </a:fld>
            <a:endParaRPr lang="en-US"/>
          </a:p>
        </p:txBody>
      </p:sp>
    </p:spTree>
    <p:extLst>
      <p:ext uri="{BB962C8B-B14F-4D97-AF65-F5344CB8AC3E}">
        <p14:creationId xmlns:p14="http://schemas.microsoft.com/office/powerpoint/2010/main" val="109212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Eligibility will be based on location (within watershed) and any other factors you decide to include</a:t>
            </a:r>
          </a:p>
          <a:p>
            <a:r>
              <a:rPr lang="en-US" dirty="0"/>
              <a:t>	- Can require that they contact someone before applying to determine eligibility</a:t>
            </a:r>
          </a:p>
          <a:p>
            <a:r>
              <a:rPr lang="en-US" dirty="0"/>
              <a:t>- On-site systems loan program is a low interest long term loan that can be used to repair septic systems</a:t>
            </a:r>
          </a:p>
          <a:p>
            <a:r>
              <a:rPr lang="en-US" dirty="0"/>
              <a:t>	- participants may be able to use this in conjunction with your program for their cost share amount</a:t>
            </a:r>
          </a:p>
        </p:txBody>
      </p:sp>
      <p:sp>
        <p:nvSpPr>
          <p:cNvPr id="4" name="Slide Number Placeholder 3"/>
          <p:cNvSpPr>
            <a:spLocks noGrp="1"/>
          </p:cNvSpPr>
          <p:nvPr>
            <p:ph type="sldNum" sz="quarter" idx="5"/>
          </p:nvPr>
        </p:nvSpPr>
        <p:spPr/>
        <p:txBody>
          <a:bodyPr/>
          <a:lstStyle/>
          <a:p>
            <a:fld id="{84A667FB-41AE-4C09-A22A-166DD15FA80A}" type="slidenum">
              <a:rPr lang="en-US" smtClean="0"/>
              <a:t>11</a:t>
            </a:fld>
            <a:endParaRPr lang="en-US"/>
          </a:p>
        </p:txBody>
      </p:sp>
    </p:spTree>
    <p:extLst>
      <p:ext uri="{BB962C8B-B14F-4D97-AF65-F5344CB8AC3E}">
        <p14:creationId xmlns:p14="http://schemas.microsoft.com/office/powerpoint/2010/main" val="57424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DFC3-5D8D-E495-E6D2-7E0A6B1CA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7C05F-051C-BAC7-3C9E-C5DD68F4D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279EA-A488-76F3-639D-69C38F953A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6BB85-E939-7A0B-28BF-3FD04EF6EAEE}"/>
              </a:ext>
            </a:extLst>
          </p:cNvPr>
          <p:cNvSpPr>
            <a:spLocks noGrp="1"/>
          </p:cNvSpPr>
          <p:nvPr>
            <p:ph type="sldNum" sz="quarter" idx="5"/>
          </p:nvPr>
        </p:nvSpPr>
        <p:spPr/>
        <p:txBody>
          <a:bodyPr/>
          <a:lstStyle/>
          <a:p>
            <a:fld id="{84A667FB-41AE-4C09-A22A-166DD15FA80A}" type="slidenum">
              <a:rPr lang="en-US" smtClean="0"/>
              <a:t>12</a:t>
            </a:fld>
            <a:endParaRPr lang="en-US"/>
          </a:p>
        </p:txBody>
      </p:sp>
    </p:spTree>
    <p:extLst>
      <p:ext uri="{BB962C8B-B14F-4D97-AF65-F5344CB8AC3E}">
        <p14:creationId xmlns:p14="http://schemas.microsoft.com/office/powerpoint/2010/main" val="192413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7"/>
          <p:cNvSpPr>
            <a:spLocks noGrp="1"/>
          </p:cNvSpPr>
          <p:nvPr>
            <p:ph type="sldNum" sz="quarter" idx="11"/>
          </p:nvPr>
        </p:nvSpPr>
        <p:spPr/>
        <p:txBody>
          <a:bodyPr/>
          <a:lstStyle/>
          <a:p>
            <a:fld id="{69779BAC-F227-4394-9C4B-862EADEAA7C3}" type="slidenum">
              <a:rPr lang="en-US" smtClean="0"/>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779BAC-F227-4394-9C4B-862EADEAA7C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9779BAC-F227-4394-9C4B-862EADEAA7C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9779BAC-F227-4394-9C4B-862EADEAA7C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B16E0ED2-057B-4927-82F1-FACB52C2435E}" type="datetimeFigureOut">
              <a:rPr lang="en-US" smtClean="0"/>
              <a:t>2/8/2024</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9779BAC-F227-4394-9C4B-862EADEAA7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391400" y="6438901"/>
            <a:ext cx="304800" cy="230831"/>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9779BAC-F227-4394-9C4B-862EADEAA7C3}" type="slidenum">
              <a:rPr lang="en-US" smtClean="0"/>
              <a:t>‹#›</a:t>
            </a:fld>
            <a:endParaRPr lang="en-US"/>
          </a:p>
        </p:txBody>
      </p:sp>
      <p:grpSp>
        <p:nvGrpSpPr>
          <p:cNvPr id="9" name="Group 8"/>
          <p:cNvGrpSpPr/>
          <p:nvPr/>
        </p:nvGrpSpPr>
        <p:grpSpPr>
          <a:xfrm>
            <a:off x="133161" y="6172200"/>
            <a:ext cx="7563039" cy="533400"/>
            <a:chOff x="133161" y="6172200"/>
            <a:chExt cx="7563039" cy="533400"/>
          </a:xfrm>
        </p:grpSpPr>
        <p:cxnSp>
          <p:nvCxnSpPr>
            <p:cNvPr id="10" name="Straight Connector 9"/>
            <p:cNvCxnSpPr/>
            <p:nvPr/>
          </p:nvCxnSpPr>
          <p:spPr>
            <a:xfrm>
              <a:off x="666561" y="6438900"/>
              <a:ext cx="7029639" cy="0"/>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133161" y="6172200"/>
              <a:ext cx="7563039" cy="533400"/>
              <a:chOff x="133161" y="6172200"/>
              <a:chExt cx="7563039" cy="533400"/>
            </a:xfrm>
          </p:grpSpPr>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3161" y="6172200"/>
                <a:ext cx="533400" cy="533400"/>
              </a:xfrm>
              <a:prstGeom prst="ellipse">
                <a:avLst/>
              </a:prstGeom>
              <a:effectLst>
                <a:softEdge rad="0"/>
              </a:effectLst>
            </p:spPr>
          </p:pic>
          <p:sp>
            <p:nvSpPr>
              <p:cNvPr id="13" name="TextBox 12"/>
              <p:cNvSpPr txBox="1"/>
              <p:nvPr/>
            </p:nvSpPr>
            <p:spPr>
              <a:xfrm>
                <a:off x="666561" y="6438900"/>
                <a:ext cx="7029639" cy="230832"/>
              </a:xfrm>
              <a:prstGeom prst="rect">
                <a:avLst/>
              </a:prstGeom>
              <a:noFill/>
            </p:spPr>
            <p:txBody>
              <a:bodyPr wrap="square" rtlCol="0">
                <a:spAutoFit/>
              </a:bodyPr>
              <a:lstStyle/>
              <a:p>
                <a:r>
                  <a:rPr lang="en-US" sz="900" dirty="0">
                    <a:latin typeface="+mj-lt"/>
                  </a:rPr>
                  <a:t>West Virginia Conservation Agency</a:t>
                </a:r>
              </a:p>
            </p:txBody>
          </p:sp>
        </p:gr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septic/septicsmart-education-materia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wvhdf.com/programs/on-site-systems-loan-program" TargetMode="External"/><Relationship Id="rId4" Type="http://schemas.openxmlformats.org/officeDocument/2006/relationships/hyperlink" Target="https://oehs.wvdhhr.org/media/5xhlfujy/phs-installers-12-18-2023.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oehs.wvdhhr.org/phs/on-site-wastewater-management/" TargetMode="External"/><Relationship Id="rId7" Type="http://schemas.openxmlformats.org/officeDocument/2006/relationships/hyperlink" Target="https://www.wvca.us/" TargetMode="External"/><Relationship Id="rId2" Type="http://schemas.openxmlformats.org/officeDocument/2006/relationships/hyperlink" Target="https://dep.wv.gov/wwe/watershed/ir/pages/303d_305b.aspx" TargetMode="External"/><Relationship Id="rId1" Type="http://schemas.openxmlformats.org/officeDocument/2006/relationships/slideLayout" Target="../slideLayouts/slideLayout2.xml"/><Relationship Id="rId6" Type="http://schemas.openxmlformats.org/officeDocument/2006/relationships/hyperlink" Target="https://dep.wv.gov/WWE/getinvolved/WSA_Support/Pages/default.aspx" TargetMode="External"/><Relationship Id="rId5" Type="http://schemas.openxmlformats.org/officeDocument/2006/relationships/hyperlink" Target="https://www.bchealthdept.org/tuscarorasepcticcostshareprogram" TargetMode="External"/><Relationship Id="rId4" Type="http://schemas.openxmlformats.org/officeDocument/2006/relationships/hyperlink" Target="https://www.epa.gov/nps/319-grant-program-states-and-territori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p.wv.gov/WWE/Programs/nonptsource/Pages/319-Program-Guideline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dependentsector.org/resource/value-of-volunteer-ti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sa.gov/plan-book/transportation-airfare-pov-etc/privately-owned-vehicle-pov-mileage-reimburs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6234" cy="5142245"/>
          </a:xfrm>
          <a:prstGeom prst="rect">
            <a:avLst/>
          </a:prstGeom>
        </p:spPr>
      </p:pic>
      <p:sp>
        <p:nvSpPr>
          <p:cNvPr id="2" name="Oval 1">
            <a:extLst>
              <a:ext uri="{FF2B5EF4-FFF2-40B4-BE49-F238E27FC236}">
                <a16:creationId xmlns:a16="http://schemas.microsoft.com/office/drawing/2014/main" id="{EE56C451-5E86-EB8B-B98C-47F90E0E5259}"/>
              </a:ext>
            </a:extLst>
          </p:cNvPr>
          <p:cNvSpPr/>
          <p:nvPr/>
        </p:nvSpPr>
        <p:spPr>
          <a:xfrm>
            <a:off x="76200" y="6096000"/>
            <a:ext cx="609600" cy="6096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9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D5D5D-907A-831F-DC53-5BD210684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2BC43-571A-2DFC-F7B4-FF9D689073A9}"/>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sz="5400" dirty="0"/>
              <a:t>Budget Development</a:t>
            </a:r>
            <a:endParaRPr lang="en-US" dirty="0"/>
          </a:p>
        </p:txBody>
      </p:sp>
      <p:sp>
        <p:nvSpPr>
          <p:cNvPr id="3" name="Content Placeholder 2">
            <a:extLst>
              <a:ext uri="{FF2B5EF4-FFF2-40B4-BE49-F238E27FC236}">
                <a16:creationId xmlns:a16="http://schemas.microsoft.com/office/drawing/2014/main" id="{16DC5701-AB1B-2C4E-2407-1D937909FD25}"/>
              </a:ext>
            </a:extLst>
          </p:cNvPr>
          <p:cNvSpPr>
            <a:spLocks noGrp="1"/>
          </p:cNvSpPr>
          <p:nvPr>
            <p:ph idx="1"/>
          </p:nvPr>
        </p:nvSpPr>
        <p:spPr>
          <a:xfrm>
            <a:off x="457200" y="1828800"/>
            <a:ext cx="8229600" cy="4495800"/>
          </a:xfrm>
        </p:spPr>
        <p:txBody>
          <a:bodyPr>
            <a:normAutofit fontScale="92500" lnSpcReduction="20000"/>
          </a:bodyPr>
          <a:lstStyle/>
          <a:p>
            <a:r>
              <a:rPr lang="en-US" dirty="0">
                <a:solidFill>
                  <a:schemeClr val="tx1"/>
                </a:solidFill>
              </a:rPr>
              <a:t>Decide your cost share rates</a:t>
            </a:r>
          </a:p>
          <a:p>
            <a:pPr lvl="1"/>
            <a:r>
              <a:rPr lang="en-US" b="1" dirty="0">
                <a:solidFill>
                  <a:schemeClr val="tx1"/>
                </a:solidFill>
              </a:rPr>
              <a:t>Percentage of cost </a:t>
            </a:r>
            <a:r>
              <a:rPr lang="en-US" dirty="0">
                <a:solidFill>
                  <a:schemeClr val="tx1"/>
                </a:solidFill>
              </a:rPr>
              <a:t>or</a:t>
            </a:r>
            <a:r>
              <a:rPr lang="en-US" b="1" dirty="0">
                <a:solidFill>
                  <a:schemeClr val="tx1"/>
                </a:solidFill>
              </a:rPr>
              <a:t> fixed dollar amount</a:t>
            </a:r>
          </a:p>
          <a:p>
            <a:pPr lvl="1"/>
            <a:r>
              <a:rPr lang="en-US" dirty="0">
                <a:solidFill>
                  <a:schemeClr val="tx1"/>
                </a:solidFill>
              </a:rPr>
              <a:t>Septic pumping can range from $150 - $450</a:t>
            </a:r>
          </a:p>
          <a:p>
            <a:pPr lvl="1"/>
            <a:r>
              <a:rPr lang="en-US" dirty="0">
                <a:solidFill>
                  <a:schemeClr val="tx1"/>
                </a:solidFill>
              </a:rPr>
              <a:t>Septic repair/replacement can range from $5,000 - $15,000 (Class I) or up to $20,000 (Class II)</a:t>
            </a:r>
          </a:p>
          <a:p>
            <a:pPr lvl="1"/>
            <a:r>
              <a:rPr lang="en-US" i="1" u="sng" dirty="0">
                <a:solidFill>
                  <a:schemeClr val="tx1"/>
                </a:solidFill>
              </a:rPr>
              <a:t>Tip</a:t>
            </a:r>
            <a:r>
              <a:rPr lang="en-US" i="1" dirty="0">
                <a:solidFill>
                  <a:schemeClr val="tx1"/>
                </a:solidFill>
              </a:rPr>
              <a:t>: Check with local septic pumpers/installers for average costs for your area.</a:t>
            </a:r>
          </a:p>
          <a:p>
            <a:pPr lvl="1"/>
            <a:endParaRPr lang="en-US" dirty="0">
              <a:solidFill>
                <a:schemeClr val="tx1"/>
              </a:solidFill>
            </a:endParaRPr>
          </a:p>
          <a:p>
            <a:r>
              <a:rPr lang="en-US" dirty="0">
                <a:solidFill>
                  <a:schemeClr val="tx1"/>
                </a:solidFill>
              </a:rPr>
              <a:t>Determine number of repairs/</a:t>
            </a:r>
            <a:r>
              <a:rPr lang="en-US" dirty="0" err="1">
                <a:solidFill>
                  <a:schemeClr val="tx1"/>
                </a:solidFill>
              </a:rPr>
              <a:t>pumpings</a:t>
            </a:r>
            <a:r>
              <a:rPr lang="en-US" dirty="0">
                <a:solidFill>
                  <a:schemeClr val="tx1"/>
                </a:solidFill>
              </a:rPr>
              <a:t> you want to accomplish</a:t>
            </a:r>
          </a:p>
          <a:p>
            <a:endParaRPr lang="en-US" dirty="0">
              <a:solidFill>
                <a:schemeClr val="tx1"/>
              </a:solidFill>
            </a:endParaRPr>
          </a:p>
          <a:p>
            <a:r>
              <a:rPr lang="en-US" dirty="0">
                <a:solidFill>
                  <a:schemeClr val="tx1"/>
                </a:solidFill>
              </a:rPr>
              <a:t>What other expenses do you foresee?</a:t>
            </a:r>
          </a:p>
          <a:p>
            <a:pPr lvl="1"/>
            <a:r>
              <a:rPr lang="en-US" dirty="0">
                <a:solidFill>
                  <a:schemeClr val="tx1"/>
                </a:solidFill>
              </a:rPr>
              <a:t>Outreach materials</a:t>
            </a:r>
          </a:p>
          <a:p>
            <a:pPr lvl="1"/>
            <a:r>
              <a:rPr lang="en-US" dirty="0">
                <a:solidFill>
                  <a:schemeClr val="tx1"/>
                </a:solidFill>
              </a:rPr>
              <a:t>Water quality monitoring equipment/analysis</a:t>
            </a:r>
          </a:p>
          <a:p>
            <a:endParaRPr lang="en-US" dirty="0">
              <a:solidFill>
                <a:schemeClr val="tx1"/>
              </a:solidFill>
            </a:endParaRPr>
          </a:p>
          <a:p>
            <a:r>
              <a:rPr lang="en-US" dirty="0">
                <a:solidFill>
                  <a:schemeClr val="tx1"/>
                </a:solidFill>
              </a:rPr>
              <a:t>There may be other resources, such as the WVHDF/WVDEP On-Site Systems Loan</a:t>
            </a:r>
          </a:p>
          <a:p>
            <a:endParaRPr lang="en-US" dirty="0">
              <a:solidFill>
                <a:schemeClr val="tx1"/>
              </a:solidFill>
            </a:endParaRPr>
          </a:p>
        </p:txBody>
      </p:sp>
    </p:spTree>
    <p:extLst>
      <p:ext uri="{BB962C8B-B14F-4D97-AF65-F5344CB8AC3E}">
        <p14:creationId xmlns:p14="http://schemas.microsoft.com/office/powerpoint/2010/main" val="263955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E49B-1175-EAE1-BAB1-9E23E7CFCD70}"/>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dirty="0"/>
              <a:t>Create Program Forms</a:t>
            </a:r>
          </a:p>
        </p:txBody>
      </p:sp>
      <p:sp>
        <p:nvSpPr>
          <p:cNvPr id="3" name="Content Placeholder 2">
            <a:extLst>
              <a:ext uri="{FF2B5EF4-FFF2-40B4-BE49-F238E27FC236}">
                <a16:creationId xmlns:a16="http://schemas.microsoft.com/office/drawing/2014/main" id="{7075C3A8-169E-DF6B-C9A6-0E30934FB8FC}"/>
              </a:ext>
            </a:extLst>
          </p:cNvPr>
          <p:cNvSpPr>
            <a:spLocks noGrp="1"/>
          </p:cNvSpPr>
          <p:nvPr>
            <p:ph idx="1"/>
          </p:nvPr>
        </p:nvSpPr>
        <p:spPr>
          <a:xfrm>
            <a:off x="457200" y="1752600"/>
            <a:ext cx="8229600" cy="4648200"/>
          </a:xfrm>
        </p:spPr>
        <p:txBody>
          <a:bodyPr>
            <a:normAutofit fontScale="92500" lnSpcReduction="10000"/>
          </a:bodyPr>
          <a:lstStyle/>
          <a:p>
            <a:r>
              <a:rPr lang="en-US" dirty="0">
                <a:solidFill>
                  <a:schemeClr val="tx1"/>
                </a:solidFill>
              </a:rPr>
              <a:t>Application:</a:t>
            </a:r>
          </a:p>
          <a:p>
            <a:pPr lvl="1"/>
            <a:r>
              <a:rPr lang="en-US" b="1" dirty="0">
                <a:solidFill>
                  <a:schemeClr val="tx1"/>
                </a:solidFill>
              </a:rPr>
              <a:t>Contact information </a:t>
            </a:r>
            <a:r>
              <a:rPr lang="en-US" dirty="0">
                <a:solidFill>
                  <a:schemeClr val="tx1"/>
                </a:solidFill>
              </a:rPr>
              <a:t>of project manager</a:t>
            </a:r>
          </a:p>
          <a:p>
            <a:pPr lvl="1"/>
            <a:r>
              <a:rPr lang="en-US" b="1" dirty="0">
                <a:solidFill>
                  <a:schemeClr val="tx1"/>
                </a:solidFill>
              </a:rPr>
              <a:t>Eligibility requirements </a:t>
            </a:r>
            <a:r>
              <a:rPr lang="en-US" dirty="0">
                <a:solidFill>
                  <a:schemeClr val="tx1"/>
                </a:solidFill>
              </a:rPr>
              <a:t>(could include map)</a:t>
            </a:r>
          </a:p>
          <a:p>
            <a:pPr lvl="1"/>
            <a:r>
              <a:rPr lang="en-US" b="1" dirty="0">
                <a:solidFill>
                  <a:schemeClr val="tx1"/>
                </a:solidFill>
              </a:rPr>
              <a:t>Steps</a:t>
            </a:r>
            <a:r>
              <a:rPr lang="en-US" dirty="0">
                <a:solidFill>
                  <a:schemeClr val="tx1"/>
                </a:solidFill>
              </a:rPr>
              <a:t> the applicant should take to complete and submit application</a:t>
            </a:r>
          </a:p>
          <a:p>
            <a:pPr lvl="2"/>
            <a:r>
              <a:rPr lang="en-US" i="1" dirty="0">
                <a:solidFill>
                  <a:schemeClr val="tx1"/>
                </a:solidFill>
              </a:rPr>
              <a:t>E.g. for repairs: applicant must include Health Dept inspection &amp; three contractor estimates</a:t>
            </a:r>
          </a:p>
          <a:p>
            <a:pPr lvl="1"/>
            <a:r>
              <a:rPr lang="en-US" dirty="0">
                <a:solidFill>
                  <a:schemeClr val="tx1"/>
                </a:solidFill>
              </a:rPr>
              <a:t>What the </a:t>
            </a:r>
            <a:r>
              <a:rPr lang="en-US" b="1" dirty="0">
                <a:solidFill>
                  <a:schemeClr val="tx1"/>
                </a:solidFill>
              </a:rPr>
              <a:t>next steps/timeline</a:t>
            </a:r>
            <a:r>
              <a:rPr lang="en-US" dirty="0">
                <a:solidFill>
                  <a:schemeClr val="tx1"/>
                </a:solidFill>
              </a:rPr>
              <a:t> will be (approval, contract, etc.)</a:t>
            </a:r>
          </a:p>
          <a:p>
            <a:pPr lvl="1"/>
            <a:r>
              <a:rPr lang="en-US" b="1" dirty="0">
                <a:solidFill>
                  <a:schemeClr val="tx1"/>
                </a:solidFill>
              </a:rPr>
              <a:t>Information packet</a:t>
            </a:r>
            <a:r>
              <a:rPr lang="en-US" dirty="0">
                <a:solidFill>
                  <a:schemeClr val="tx1"/>
                </a:solidFill>
              </a:rPr>
              <a:t>:</a:t>
            </a:r>
          </a:p>
          <a:p>
            <a:pPr lvl="2"/>
            <a:r>
              <a:rPr lang="en-US" dirty="0">
                <a:solidFill>
                  <a:schemeClr val="tx1"/>
                </a:solidFill>
              </a:rPr>
              <a:t>Septic education </a:t>
            </a:r>
          </a:p>
          <a:p>
            <a:pPr lvl="3"/>
            <a:r>
              <a:rPr lang="en-US" dirty="0" err="1">
                <a:solidFill>
                  <a:schemeClr val="tx1"/>
                </a:solidFill>
                <a:hlinkClick r:id="rId3"/>
              </a:rPr>
              <a:t>SepticSmart</a:t>
            </a:r>
            <a:r>
              <a:rPr lang="en-US" dirty="0">
                <a:solidFill>
                  <a:schemeClr val="tx1"/>
                </a:solidFill>
                <a:hlinkClick r:id="rId3"/>
              </a:rPr>
              <a:t> Education Materials (EPA)</a:t>
            </a:r>
            <a:endParaRPr lang="en-US" dirty="0">
              <a:solidFill>
                <a:schemeClr val="tx1"/>
              </a:solidFill>
            </a:endParaRPr>
          </a:p>
          <a:p>
            <a:pPr lvl="2"/>
            <a:r>
              <a:rPr lang="en-US" dirty="0">
                <a:solidFill>
                  <a:schemeClr val="tx1"/>
                </a:solidFill>
              </a:rPr>
              <a:t>List of local septic pumpers </a:t>
            </a:r>
          </a:p>
          <a:p>
            <a:pPr lvl="3"/>
            <a:r>
              <a:rPr lang="en-US" dirty="0">
                <a:solidFill>
                  <a:schemeClr val="tx1"/>
                </a:solidFill>
              </a:rPr>
              <a:t>Health Dept. may be able to help</a:t>
            </a:r>
          </a:p>
          <a:p>
            <a:pPr lvl="2"/>
            <a:r>
              <a:rPr lang="en-US" dirty="0">
                <a:solidFill>
                  <a:schemeClr val="tx1"/>
                </a:solidFill>
              </a:rPr>
              <a:t>List of local septic installers </a:t>
            </a:r>
          </a:p>
          <a:p>
            <a:pPr lvl="3"/>
            <a:r>
              <a:rPr lang="en-US" dirty="0">
                <a:solidFill>
                  <a:schemeClr val="tx1"/>
                </a:solidFill>
              </a:rPr>
              <a:t>Health Dept. can help </a:t>
            </a:r>
          </a:p>
          <a:p>
            <a:pPr lvl="3"/>
            <a:r>
              <a:rPr lang="en-US" dirty="0">
                <a:solidFill>
                  <a:schemeClr val="tx1"/>
                </a:solidFill>
              </a:rPr>
              <a:t>Or create your own list from the </a:t>
            </a:r>
            <a:r>
              <a:rPr lang="en-US" dirty="0">
                <a:solidFill>
                  <a:schemeClr val="tx1"/>
                </a:solidFill>
                <a:hlinkClick r:id="rId4"/>
              </a:rPr>
              <a:t>List of Certified Onsite Installers (WV Dept of Health)</a:t>
            </a:r>
            <a:endParaRPr lang="en-US" dirty="0">
              <a:solidFill>
                <a:schemeClr val="tx1"/>
              </a:solidFill>
            </a:endParaRPr>
          </a:p>
          <a:p>
            <a:pPr lvl="2"/>
            <a:r>
              <a:rPr lang="en-US" dirty="0">
                <a:solidFill>
                  <a:schemeClr val="tx1"/>
                </a:solidFill>
              </a:rPr>
              <a:t>Information on WVHDF/WVDEP’s loan program</a:t>
            </a:r>
          </a:p>
          <a:p>
            <a:pPr lvl="3"/>
            <a:r>
              <a:rPr lang="en-US" dirty="0">
                <a:solidFill>
                  <a:schemeClr val="tx1"/>
                </a:solidFill>
                <a:hlinkClick r:id="rId5"/>
              </a:rPr>
              <a:t>WVHDF/WVDEP On-Site Systems Loan Program</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9569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A1134-1750-FCB9-018E-465B3B4E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D195F-5471-CB8C-2646-12B7DAC92D97}"/>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dirty="0"/>
              <a:t>Create Program Forms</a:t>
            </a:r>
          </a:p>
        </p:txBody>
      </p:sp>
      <p:sp>
        <p:nvSpPr>
          <p:cNvPr id="3" name="Content Placeholder 2">
            <a:extLst>
              <a:ext uri="{FF2B5EF4-FFF2-40B4-BE49-F238E27FC236}">
                <a16:creationId xmlns:a16="http://schemas.microsoft.com/office/drawing/2014/main" id="{1403BF34-8FA7-858E-0D8C-4146974CFE8A}"/>
              </a:ext>
            </a:extLst>
          </p:cNvPr>
          <p:cNvSpPr>
            <a:spLocks noGrp="1"/>
          </p:cNvSpPr>
          <p:nvPr>
            <p:ph idx="1"/>
          </p:nvPr>
        </p:nvSpPr>
        <p:spPr>
          <a:xfrm>
            <a:off x="457200" y="1981200"/>
            <a:ext cx="8229600" cy="4495800"/>
          </a:xfrm>
        </p:spPr>
        <p:txBody>
          <a:bodyPr>
            <a:normAutofit/>
          </a:bodyPr>
          <a:lstStyle/>
          <a:p>
            <a:r>
              <a:rPr lang="en-US" dirty="0">
                <a:solidFill>
                  <a:schemeClr val="tx1"/>
                </a:solidFill>
              </a:rPr>
              <a:t>Contract:</a:t>
            </a:r>
          </a:p>
          <a:p>
            <a:pPr lvl="1"/>
            <a:r>
              <a:rPr lang="en-US" dirty="0">
                <a:solidFill>
                  <a:schemeClr val="tx1"/>
                </a:solidFill>
              </a:rPr>
              <a:t>Details what you will do (pay certain amount) and what participant(s) will do (complete the work, submit invoices and other required paperwork)</a:t>
            </a:r>
          </a:p>
          <a:p>
            <a:pPr lvl="1"/>
            <a:r>
              <a:rPr lang="en-US" dirty="0">
                <a:solidFill>
                  <a:schemeClr val="tx1"/>
                </a:solidFill>
              </a:rPr>
              <a:t>For </a:t>
            </a:r>
            <a:r>
              <a:rPr lang="en-US" b="1" dirty="0">
                <a:solidFill>
                  <a:schemeClr val="tx1"/>
                </a:solidFill>
              </a:rPr>
              <a:t>pumping</a:t>
            </a:r>
            <a:r>
              <a:rPr lang="en-US" dirty="0">
                <a:solidFill>
                  <a:schemeClr val="tx1"/>
                </a:solidFill>
              </a:rPr>
              <a:t>, contract will be between participant and your group</a:t>
            </a:r>
          </a:p>
          <a:p>
            <a:pPr lvl="1"/>
            <a:r>
              <a:rPr lang="en-US" dirty="0">
                <a:solidFill>
                  <a:schemeClr val="tx1"/>
                </a:solidFill>
              </a:rPr>
              <a:t>For </a:t>
            </a:r>
            <a:r>
              <a:rPr lang="en-US" b="1" dirty="0">
                <a:solidFill>
                  <a:schemeClr val="tx1"/>
                </a:solidFill>
              </a:rPr>
              <a:t>repair</a:t>
            </a:r>
            <a:r>
              <a:rPr lang="en-US" dirty="0">
                <a:solidFill>
                  <a:schemeClr val="tx1"/>
                </a:solidFill>
              </a:rPr>
              <a:t>, contract will be between, participant, your group, and approved contractor</a:t>
            </a:r>
          </a:p>
          <a:p>
            <a:pPr lvl="1"/>
            <a:r>
              <a:rPr lang="en-US" i="1" dirty="0">
                <a:solidFill>
                  <a:schemeClr val="tx1"/>
                </a:solidFill>
              </a:rPr>
              <a:t>All parties should sign prior to any work taking place</a:t>
            </a:r>
          </a:p>
          <a:p>
            <a:pPr lvl="1"/>
            <a:r>
              <a:rPr lang="en-US" i="1" dirty="0">
                <a:solidFill>
                  <a:srgbClr val="FF0000"/>
                </a:solidFill>
              </a:rPr>
              <a:t>Include </a:t>
            </a:r>
            <a:r>
              <a:rPr lang="en-US" b="1" i="1" dirty="0">
                <a:solidFill>
                  <a:srgbClr val="FF0000"/>
                </a:solidFill>
              </a:rPr>
              <a:t>timeline</a:t>
            </a:r>
            <a:r>
              <a:rPr lang="en-US" i="1" dirty="0">
                <a:solidFill>
                  <a:srgbClr val="FF0000"/>
                </a:solidFill>
              </a:rPr>
              <a:t> for completing the work </a:t>
            </a:r>
            <a:r>
              <a:rPr lang="en-US" i="1" dirty="0">
                <a:solidFill>
                  <a:schemeClr val="tx1"/>
                </a:solidFill>
              </a:rPr>
              <a:t>– e.g. 60 days</a:t>
            </a:r>
            <a:endParaRPr lang="en-US" i="1" dirty="0">
              <a:solidFill>
                <a:srgbClr val="FF0000"/>
              </a:solidFill>
            </a:endParaRPr>
          </a:p>
          <a:p>
            <a:endParaRPr lang="en-US" dirty="0">
              <a:solidFill>
                <a:schemeClr val="tx1"/>
              </a:solidFill>
            </a:endParaRPr>
          </a:p>
        </p:txBody>
      </p:sp>
    </p:spTree>
    <p:extLst>
      <p:ext uri="{BB962C8B-B14F-4D97-AF65-F5344CB8AC3E}">
        <p14:creationId xmlns:p14="http://schemas.microsoft.com/office/powerpoint/2010/main" val="195362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CC38E-85E9-6D6E-4C31-EC27E63B6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EE4E8-1755-5E17-7C98-D464C800ACDD}"/>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dirty="0"/>
              <a:t>Create Program Forms</a:t>
            </a:r>
          </a:p>
        </p:txBody>
      </p:sp>
      <p:sp>
        <p:nvSpPr>
          <p:cNvPr id="3" name="Content Placeholder 2">
            <a:extLst>
              <a:ext uri="{FF2B5EF4-FFF2-40B4-BE49-F238E27FC236}">
                <a16:creationId xmlns:a16="http://schemas.microsoft.com/office/drawing/2014/main" id="{2F95FBCB-8CE8-4052-BB0D-6DA8968F4D9F}"/>
              </a:ext>
            </a:extLst>
          </p:cNvPr>
          <p:cNvSpPr>
            <a:spLocks noGrp="1"/>
          </p:cNvSpPr>
          <p:nvPr>
            <p:ph idx="1"/>
          </p:nvPr>
        </p:nvSpPr>
        <p:spPr>
          <a:xfrm>
            <a:off x="457200" y="1905000"/>
            <a:ext cx="8229600" cy="4572000"/>
          </a:xfrm>
        </p:spPr>
        <p:txBody>
          <a:bodyPr>
            <a:normAutofit/>
          </a:bodyPr>
          <a:lstStyle/>
          <a:p>
            <a:r>
              <a:rPr lang="en-US" dirty="0">
                <a:solidFill>
                  <a:schemeClr val="tx1"/>
                </a:solidFill>
              </a:rPr>
              <a:t>Approval letter:</a:t>
            </a:r>
          </a:p>
          <a:p>
            <a:pPr lvl="1"/>
            <a:r>
              <a:rPr lang="en-US" dirty="0">
                <a:solidFill>
                  <a:schemeClr val="tx1"/>
                </a:solidFill>
              </a:rPr>
              <a:t>Next steps that participant should take</a:t>
            </a:r>
          </a:p>
          <a:p>
            <a:pPr lvl="1"/>
            <a:r>
              <a:rPr lang="en-US" dirty="0">
                <a:solidFill>
                  <a:schemeClr val="tx1"/>
                </a:solidFill>
              </a:rPr>
              <a:t>How to submit for reimbursement or have contractor submit invoice </a:t>
            </a:r>
          </a:p>
          <a:p>
            <a:pPr lvl="2"/>
            <a:r>
              <a:rPr lang="en-US" i="1" dirty="0">
                <a:solidFill>
                  <a:schemeClr val="tx1"/>
                </a:solidFill>
              </a:rPr>
              <a:t>E.g. for repairs: include final inspection from Health Dept. &amp; have contractor bill you directly</a:t>
            </a:r>
          </a:p>
          <a:p>
            <a:pPr lvl="1"/>
            <a:r>
              <a:rPr lang="en-US" i="1" dirty="0">
                <a:solidFill>
                  <a:srgbClr val="FF0000"/>
                </a:solidFill>
              </a:rPr>
              <a:t>Reiterate </a:t>
            </a:r>
            <a:r>
              <a:rPr lang="en-US" b="1" i="1" dirty="0">
                <a:solidFill>
                  <a:srgbClr val="FF0000"/>
                </a:solidFill>
              </a:rPr>
              <a:t>timeline</a:t>
            </a:r>
            <a:r>
              <a:rPr lang="en-US" i="1" dirty="0">
                <a:solidFill>
                  <a:srgbClr val="FF0000"/>
                </a:solidFill>
              </a:rPr>
              <a:t> for completing the work</a:t>
            </a:r>
          </a:p>
          <a:p>
            <a:endParaRPr lang="en-US" dirty="0">
              <a:solidFill>
                <a:schemeClr val="tx1"/>
              </a:solidFill>
            </a:endParaRPr>
          </a:p>
          <a:p>
            <a:r>
              <a:rPr lang="en-US" dirty="0">
                <a:solidFill>
                  <a:schemeClr val="tx1"/>
                </a:solidFill>
              </a:rPr>
              <a:t>Invoice form:</a:t>
            </a:r>
          </a:p>
          <a:p>
            <a:pPr lvl="1"/>
            <a:r>
              <a:rPr lang="en-US" dirty="0">
                <a:solidFill>
                  <a:schemeClr val="tx1"/>
                </a:solidFill>
              </a:rPr>
              <a:t>Sent with approval letter</a:t>
            </a:r>
          </a:p>
          <a:p>
            <a:pPr lvl="1"/>
            <a:r>
              <a:rPr lang="en-US" dirty="0">
                <a:solidFill>
                  <a:schemeClr val="tx1"/>
                </a:solidFill>
              </a:rPr>
              <a:t>Participant lists invoices paid and certifies that project is complete by signing</a:t>
            </a:r>
          </a:p>
          <a:p>
            <a:pPr lvl="1"/>
            <a:r>
              <a:rPr lang="en-US" dirty="0">
                <a:solidFill>
                  <a:schemeClr val="tx1"/>
                </a:solidFill>
              </a:rPr>
              <a:t>Include cost-share rates again so participant knows what they will be paid</a:t>
            </a:r>
          </a:p>
          <a:p>
            <a:pPr lvl="1"/>
            <a:r>
              <a:rPr lang="en-US" dirty="0">
                <a:solidFill>
                  <a:schemeClr val="tx1"/>
                </a:solidFill>
              </a:rPr>
              <a:t>Participant must include copies of paid invoices when returning this</a:t>
            </a:r>
          </a:p>
          <a:p>
            <a:endParaRPr lang="en-US" dirty="0">
              <a:solidFill>
                <a:schemeClr val="tx1"/>
              </a:solidFill>
            </a:endParaRPr>
          </a:p>
        </p:txBody>
      </p:sp>
    </p:spTree>
    <p:extLst>
      <p:ext uri="{BB962C8B-B14F-4D97-AF65-F5344CB8AC3E}">
        <p14:creationId xmlns:p14="http://schemas.microsoft.com/office/powerpoint/2010/main" val="265302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BA73B-2B95-7184-0876-B9EA85CB8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85200-7A1F-7B7F-0378-76928ACF270C}"/>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dirty="0"/>
              <a:t>Partnerships &amp; Outreach</a:t>
            </a:r>
          </a:p>
        </p:txBody>
      </p:sp>
      <p:sp>
        <p:nvSpPr>
          <p:cNvPr id="3" name="Content Placeholder 2">
            <a:extLst>
              <a:ext uri="{FF2B5EF4-FFF2-40B4-BE49-F238E27FC236}">
                <a16:creationId xmlns:a16="http://schemas.microsoft.com/office/drawing/2014/main" id="{7283BD66-C864-3B02-EFEC-A3AE83E44927}"/>
              </a:ext>
            </a:extLst>
          </p:cNvPr>
          <p:cNvSpPr>
            <a:spLocks noGrp="1"/>
          </p:cNvSpPr>
          <p:nvPr>
            <p:ph idx="1"/>
          </p:nvPr>
        </p:nvSpPr>
        <p:spPr>
          <a:xfrm>
            <a:off x="457200" y="1828800"/>
            <a:ext cx="8382000" cy="3581400"/>
          </a:xfrm>
        </p:spPr>
        <p:txBody>
          <a:bodyPr>
            <a:normAutofit fontScale="92500"/>
          </a:bodyPr>
          <a:lstStyle/>
          <a:p>
            <a:r>
              <a:rPr lang="en-US" dirty="0">
                <a:solidFill>
                  <a:schemeClr val="tx1"/>
                </a:solidFill>
              </a:rPr>
              <a:t>Start discussions early with the Health Dept.</a:t>
            </a:r>
          </a:p>
          <a:p>
            <a:pPr lvl="1"/>
            <a:r>
              <a:rPr lang="en-US" dirty="0">
                <a:solidFill>
                  <a:schemeClr val="tx1"/>
                </a:solidFill>
              </a:rPr>
              <a:t>Develop relationship; make sure they’re on board with program</a:t>
            </a:r>
          </a:p>
          <a:p>
            <a:pPr lvl="1"/>
            <a:r>
              <a:rPr lang="en-US" dirty="0">
                <a:solidFill>
                  <a:schemeClr val="tx1"/>
                </a:solidFill>
              </a:rPr>
              <a:t>Can help with outreach (keep applications at office and/or refer people to you)</a:t>
            </a:r>
          </a:p>
          <a:p>
            <a:pPr lvl="1"/>
            <a:r>
              <a:rPr lang="en-US" dirty="0">
                <a:solidFill>
                  <a:schemeClr val="tx1"/>
                </a:solidFill>
              </a:rPr>
              <a:t>Will be good resource for technical information/questions</a:t>
            </a:r>
          </a:p>
          <a:p>
            <a:r>
              <a:rPr lang="en-US" dirty="0">
                <a:solidFill>
                  <a:schemeClr val="tx1"/>
                </a:solidFill>
              </a:rPr>
              <a:t>Reach out to local septic pumpers &amp; installers</a:t>
            </a:r>
          </a:p>
          <a:p>
            <a:pPr lvl="1"/>
            <a:r>
              <a:rPr lang="en-US" dirty="0">
                <a:solidFill>
                  <a:schemeClr val="tx1"/>
                </a:solidFill>
              </a:rPr>
              <a:t>Make them aware of program</a:t>
            </a:r>
          </a:p>
          <a:p>
            <a:pPr lvl="1"/>
            <a:r>
              <a:rPr lang="en-US" dirty="0">
                <a:solidFill>
                  <a:schemeClr val="tx1"/>
                </a:solidFill>
              </a:rPr>
              <a:t>Can help with outreach</a:t>
            </a:r>
          </a:p>
          <a:p>
            <a:r>
              <a:rPr lang="en-US" dirty="0">
                <a:solidFill>
                  <a:schemeClr val="tx1"/>
                </a:solidFill>
              </a:rPr>
              <a:t>Utilize partners listed in WBP</a:t>
            </a:r>
          </a:p>
          <a:p>
            <a:pPr lvl="1"/>
            <a:r>
              <a:rPr lang="en-US" dirty="0">
                <a:solidFill>
                  <a:schemeClr val="tx1"/>
                </a:solidFill>
              </a:rPr>
              <a:t>Can help with outreach</a:t>
            </a:r>
          </a:p>
          <a:p>
            <a:pPr lvl="1"/>
            <a:r>
              <a:rPr lang="en-US" dirty="0">
                <a:solidFill>
                  <a:schemeClr val="tx1"/>
                </a:solidFill>
              </a:rPr>
              <a:t>May be able to help with other aspects of grant (monitoring, etc.)</a:t>
            </a:r>
          </a:p>
          <a:p>
            <a:r>
              <a:rPr lang="en-US" dirty="0">
                <a:solidFill>
                  <a:schemeClr val="tx1"/>
                </a:solidFill>
              </a:rPr>
              <a:t>Outreach ideas:</a:t>
            </a:r>
          </a:p>
          <a:p>
            <a:endParaRPr lang="en-US" dirty="0">
              <a:solidFill>
                <a:schemeClr val="tx1"/>
              </a:solidFill>
            </a:endParaRPr>
          </a:p>
        </p:txBody>
      </p:sp>
      <p:graphicFrame>
        <p:nvGraphicFramePr>
          <p:cNvPr id="4" name="Table 3">
            <a:extLst>
              <a:ext uri="{FF2B5EF4-FFF2-40B4-BE49-F238E27FC236}">
                <a16:creationId xmlns:a16="http://schemas.microsoft.com/office/drawing/2014/main" id="{DF81B287-1863-04A3-B7B3-3FC3B24C8014}"/>
              </a:ext>
            </a:extLst>
          </p:cNvPr>
          <p:cNvGraphicFramePr>
            <a:graphicFrameLocks noGrp="1"/>
          </p:cNvGraphicFramePr>
          <p:nvPr>
            <p:extLst>
              <p:ext uri="{D42A27DB-BD31-4B8C-83A1-F6EECF244321}">
                <p14:modId xmlns:p14="http://schemas.microsoft.com/office/powerpoint/2010/main" val="1125295709"/>
              </p:ext>
            </p:extLst>
          </p:nvPr>
        </p:nvGraphicFramePr>
        <p:xfrm>
          <a:off x="914400" y="5318760"/>
          <a:ext cx="6096000" cy="7772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480888697"/>
                    </a:ext>
                  </a:extLst>
                </a:gridCol>
                <a:gridCol w="2667000">
                  <a:extLst>
                    <a:ext uri="{9D8B030D-6E8A-4147-A177-3AD203B41FA5}">
                      <a16:colId xmlns:a16="http://schemas.microsoft.com/office/drawing/2014/main" val="2693821368"/>
                    </a:ext>
                  </a:extLst>
                </a:gridCol>
              </a:tblGrid>
              <a:tr h="370840">
                <a:tc>
                  <a:txBody>
                    <a:bodyPr/>
                    <a:lstStyle/>
                    <a:p>
                      <a:pPr marL="285750" indent="-285750">
                        <a:buFont typeface="Courier New" panose="02070309020205020404" pitchFamily="49" charset="0"/>
                        <a:buChar char="o"/>
                      </a:pPr>
                      <a:r>
                        <a:rPr lang="en-US" sz="1500" b="0" dirty="0">
                          <a:solidFill>
                            <a:schemeClr val="tx1"/>
                          </a:solidFill>
                          <a:latin typeface="+mj-lt"/>
                        </a:rPr>
                        <a:t>Newspaper, direct mailing</a:t>
                      </a:r>
                    </a:p>
                    <a:p>
                      <a:pPr marL="285750" indent="-285750">
                        <a:buFont typeface="Courier New" panose="02070309020205020404" pitchFamily="49" charset="0"/>
                        <a:buChar char="o"/>
                      </a:pPr>
                      <a:r>
                        <a:rPr lang="en-US" sz="1500" b="0" dirty="0">
                          <a:solidFill>
                            <a:schemeClr val="tx1"/>
                          </a:solidFill>
                          <a:latin typeface="+mj-lt"/>
                        </a:rPr>
                        <a:t>Online advertising</a:t>
                      </a:r>
                    </a:p>
                    <a:p>
                      <a:pPr marL="285750" indent="-285750">
                        <a:buFont typeface="Courier New" panose="02070309020205020404" pitchFamily="49" charset="0"/>
                        <a:buChar char="o"/>
                      </a:pPr>
                      <a:r>
                        <a:rPr lang="en-US" sz="1500" b="0" dirty="0">
                          <a:solidFill>
                            <a:schemeClr val="tx1"/>
                          </a:solidFill>
                          <a:latin typeface="+mj-lt"/>
                        </a:rPr>
                        <a:t>Roadside signs, door hangers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Courier New" panose="02070309020205020404" pitchFamily="49" charset="0"/>
                        <a:buChar char="o"/>
                      </a:pPr>
                      <a:r>
                        <a:rPr lang="en-US" sz="1500" b="0" dirty="0">
                          <a:solidFill>
                            <a:schemeClr val="tx1"/>
                          </a:solidFill>
                          <a:latin typeface="+mj-lt"/>
                        </a:rPr>
                        <a:t>Radio</a:t>
                      </a:r>
                    </a:p>
                    <a:p>
                      <a:pPr marL="285750" indent="-285750">
                        <a:buFont typeface="Courier New" panose="02070309020205020404" pitchFamily="49" charset="0"/>
                        <a:buChar char="o"/>
                      </a:pPr>
                      <a:r>
                        <a:rPr lang="en-US" sz="1500" b="0" dirty="0">
                          <a:solidFill>
                            <a:schemeClr val="tx1"/>
                          </a:solidFill>
                          <a:latin typeface="+mj-lt"/>
                        </a:rPr>
                        <a:t>Seminar or workshop</a:t>
                      </a:r>
                    </a:p>
                    <a:p>
                      <a:pPr marL="0" indent="0">
                        <a:buFont typeface="Courier New" panose="02070309020205020404" pitchFamily="49" charset="0"/>
                        <a:buNone/>
                      </a:pPr>
                      <a:r>
                        <a:rPr lang="en-US" sz="1500" b="0" i="1" dirty="0">
                          <a:solidFill>
                            <a:schemeClr val="tx1"/>
                          </a:solidFill>
                          <a:latin typeface="+mj-lt"/>
                        </a:rPr>
                        <a:t>      (provide food!)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02117"/>
                  </a:ext>
                </a:extLst>
              </a:tr>
            </a:tbl>
          </a:graphicData>
        </a:graphic>
      </p:graphicFrame>
    </p:spTree>
    <p:extLst>
      <p:ext uri="{BB962C8B-B14F-4D97-AF65-F5344CB8AC3E}">
        <p14:creationId xmlns:p14="http://schemas.microsoft.com/office/powerpoint/2010/main" val="386984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7A85-A80E-48D6-9F3F-14CE3F787BF0}"/>
              </a:ext>
            </a:extLst>
          </p:cNvPr>
          <p:cNvSpPr>
            <a:spLocks noGrp="1"/>
          </p:cNvSpPr>
          <p:nvPr>
            <p:ph type="title"/>
          </p:nvPr>
        </p:nvSpPr>
        <p:spPr/>
        <p:txBody>
          <a:bodyPr/>
          <a:lstStyle/>
          <a:p>
            <a:r>
              <a:rPr lang="en-US" dirty="0"/>
              <a:t>FAQs from participants</a:t>
            </a:r>
          </a:p>
        </p:txBody>
      </p:sp>
      <p:sp>
        <p:nvSpPr>
          <p:cNvPr id="3" name="Content Placeholder 2">
            <a:extLst>
              <a:ext uri="{FF2B5EF4-FFF2-40B4-BE49-F238E27FC236}">
                <a16:creationId xmlns:a16="http://schemas.microsoft.com/office/drawing/2014/main" id="{CAB9808B-533D-F986-FC7C-F1845A1DCEA4}"/>
              </a:ext>
            </a:extLst>
          </p:cNvPr>
          <p:cNvSpPr>
            <a:spLocks noGrp="1"/>
          </p:cNvSpPr>
          <p:nvPr>
            <p:ph idx="1"/>
          </p:nvPr>
        </p:nvSpPr>
        <p:spPr>
          <a:xfrm>
            <a:off x="381000" y="1752600"/>
            <a:ext cx="8382000" cy="4648200"/>
          </a:xfrm>
        </p:spPr>
        <p:txBody>
          <a:bodyPr>
            <a:normAutofit fontScale="92500" lnSpcReduction="10000"/>
          </a:bodyPr>
          <a:lstStyle/>
          <a:p>
            <a:r>
              <a:rPr lang="en-US" dirty="0">
                <a:solidFill>
                  <a:schemeClr val="tx1"/>
                </a:solidFill>
              </a:rPr>
              <a:t>What is timeline for application approval, contract signing, and payment/reimbursement?</a:t>
            </a:r>
          </a:p>
          <a:p>
            <a:pPr lvl="1"/>
            <a:r>
              <a:rPr lang="en-US" dirty="0">
                <a:solidFill>
                  <a:schemeClr val="tx1"/>
                </a:solidFill>
              </a:rPr>
              <a:t>Determine how long each step should take and make this clear to applicants.</a:t>
            </a:r>
          </a:p>
          <a:p>
            <a:pPr lvl="1"/>
            <a:r>
              <a:rPr lang="en-US" dirty="0">
                <a:solidFill>
                  <a:schemeClr val="tx1"/>
                </a:solidFill>
              </a:rPr>
              <a:t>Be clear about how they will receive communication/follow-up paperwork (mail, email, etc.) and how soon they will receive it after each step is completed/approved.</a:t>
            </a:r>
          </a:p>
          <a:p>
            <a:pPr lvl="1"/>
            <a:endParaRPr lang="en-US" dirty="0">
              <a:solidFill>
                <a:schemeClr val="tx1"/>
              </a:solidFill>
            </a:endParaRPr>
          </a:p>
          <a:p>
            <a:r>
              <a:rPr lang="en-US" dirty="0">
                <a:solidFill>
                  <a:schemeClr val="tx1"/>
                </a:solidFill>
              </a:rPr>
              <a:t>Who approves the application/payments?</a:t>
            </a:r>
          </a:p>
          <a:p>
            <a:pPr lvl="1"/>
            <a:r>
              <a:rPr lang="en-US" dirty="0">
                <a:solidFill>
                  <a:schemeClr val="tx1"/>
                </a:solidFill>
              </a:rPr>
              <a:t>Is there one person designated to do this? Or does the watershed group board vote to approve each one? Adds layer of security to have entire board make decisions (contract would be signed by board chair or representative).</a:t>
            </a:r>
          </a:p>
          <a:p>
            <a:pPr lvl="1"/>
            <a:endParaRPr lang="en-US" dirty="0">
              <a:solidFill>
                <a:schemeClr val="tx1"/>
              </a:solidFill>
            </a:endParaRPr>
          </a:p>
          <a:p>
            <a:r>
              <a:rPr lang="en-US" dirty="0">
                <a:solidFill>
                  <a:schemeClr val="tx1"/>
                </a:solidFill>
              </a:rPr>
              <a:t>Can I get reimbursed for pumping my tank before applying?</a:t>
            </a:r>
          </a:p>
          <a:p>
            <a:pPr lvl="1"/>
            <a:r>
              <a:rPr lang="en-US" dirty="0">
                <a:solidFill>
                  <a:schemeClr val="tx1"/>
                </a:solidFill>
              </a:rPr>
              <a:t>Determine how you want to handle this. We do not allow this due to program rules and because it makes allocating limited funds difficult.</a:t>
            </a:r>
          </a:p>
          <a:p>
            <a:pPr lvl="1"/>
            <a:endParaRPr lang="en-US" dirty="0">
              <a:solidFill>
                <a:schemeClr val="tx1"/>
              </a:solidFill>
            </a:endParaRPr>
          </a:p>
        </p:txBody>
      </p:sp>
    </p:spTree>
    <p:extLst>
      <p:ext uri="{BB962C8B-B14F-4D97-AF65-F5344CB8AC3E}">
        <p14:creationId xmlns:p14="http://schemas.microsoft.com/office/powerpoint/2010/main" val="26108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9B3D-B93D-A9D4-E2E8-E02BD6779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EC1BF-129E-0D16-06D2-1753B71F0266}"/>
              </a:ext>
            </a:extLst>
          </p:cNvPr>
          <p:cNvSpPr>
            <a:spLocks noGrp="1"/>
          </p:cNvSpPr>
          <p:nvPr>
            <p:ph type="title"/>
          </p:nvPr>
        </p:nvSpPr>
        <p:spPr/>
        <p:txBody>
          <a:bodyPr/>
          <a:lstStyle/>
          <a:p>
            <a:r>
              <a:rPr lang="en-US" dirty="0"/>
              <a:t>FAQs from participants</a:t>
            </a:r>
          </a:p>
        </p:txBody>
      </p:sp>
      <p:sp>
        <p:nvSpPr>
          <p:cNvPr id="3" name="Content Placeholder 2">
            <a:extLst>
              <a:ext uri="{FF2B5EF4-FFF2-40B4-BE49-F238E27FC236}">
                <a16:creationId xmlns:a16="http://schemas.microsoft.com/office/drawing/2014/main" id="{044B8826-2445-7114-ED36-CAFCBC733C65}"/>
              </a:ext>
            </a:extLst>
          </p:cNvPr>
          <p:cNvSpPr>
            <a:spLocks noGrp="1"/>
          </p:cNvSpPr>
          <p:nvPr>
            <p:ph idx="1"/>
          </p:nvPr>
        </p:nvSpPr>
        <p:spPr>
          <a:xfrm>
            <a:off x="381000" y="1752600"/>
            <a:ext cx="8382000" cy="4648200"/>
          </a:xfrm>
        </p:spPr>
        <p:txBody>
          <a:bodyPr>
            <a:normAutofit lnSpcReduction="10000"/>
          </a:bodyPr>
          <a:lstStyle/>
          <a:p>
            <a:r>
              <a:rPr lang="en-US" dirty="0">
                <a:solidFill>
                  <a:schemeClr val="tx1"/>
                </a:solidFill>
              </a:rPr>
              <a:t>How often can I pump my septic/can I pump multiple tanks?</a:t>
            </a:r>
          </a:p>
          <a:p>
            <a:pPr lvl="1"/>
            <a:r>
              <a:rPr lang="en-US" dirty="0">
                <a:solidFill>
                  <a:schemeClr val="tx1"/>
                </a:solidFill>
              </a:rPr>
              <a:t>Determine your rules for these.</a:t>
            </a:r>
          </a:p>
          <a:p>
            <a:pPr lvl="2"/>
            <a:r>
              <a:rPr lang="en-US" dirty="0">
                <a:solidFill>
                  <a:schemeClr val="tx1"/>
                </a:solidFill>
              </a:rPr>
              <a:t>Recommendation is to pump every 3-5 years.</a:t>
            </a:r>
          </a:p>
          <a:p>
            <a:pPr lvl="2"/>
            <a:r>
              <a:rPr lang="en-US" dirty="0">
                <a:solidFill>
                  <a:schemeClr val="tx1"/>
                </a:solidFill>
              </a:rPr>
              <a:t>We allow people to apply for multiple tanks – each one needs its own application.</a:t>
            </a:r>
          </a:p>
          <a:p>
            <a:endParaRPr lang="en-US" dirty="0">
              <a:solidFill>
                <a:schemeClr val="tx1"/>
              </a:solidFill>
            </a:endParaRPr>
          </a:p>
          <a:p>
            <a:r>
              <a:rPr lang="en-US" dirty="0">
                <a:solidFill>
                  <a:schemeClr val="tx1"/>
                </a:solidFill>
              </a:rPr>
              <a:t>I called X number of contractors, and I still can’t get three estimates!</a:t>
            </a:r>
          </a:p>
          <a:p>
            <a:pPr lvl="1"/>
            <a:r>
              <a:rPr lang="en-US" dirty="0">
                <a:solidFill>
                  <a:schemeClr val="tx1"/>
                </a:solidFill>
              </a:rPr>
              <a:t>From the start, have them record who they contacted and when, what the response was (if any), and whether they showed up or not to give an estimate.</a:t>
            </a:r>
          </a:p>
          <a:p>
            <a:pPr lvl="1"/>
            <a:r>
              <a:rPr lang="en-US" dirty="0">
                <a:solidFill>
                  <a:schemeClr val="tx1"/>
                </a:solidFill>
              </a:rPr>
              <a:t>If it seems they have put a reasonable amount of time &amp; effort into trying for three estimates, you may allow their application to move forward with fewer than that.</a:t>
            </a:r>
          </a:p>
        </p:txBody>
      </p:sp>
    </p:spTree>
    <p:extLst>
      <p:ext uri="{BB962C8B-B14F-4D97-AF65-F5344CB8AC3E}">
        <p14:creationId xmlns:p14="http://schemas.microsoft.com/office/powerpoint/2010/main" val="170363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D503-BD3D-775E-E6DF-89AA42FFE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2C63C-9EC5-6C51-9440-522B9A4A608C}"/>
              </a:ext>
            </a:extLst>
          </p:cNvPr>
          <p:cNvSpPr>
            <a:spLocks noGrp="1"/>
          </p:cNvSpPr>
          <p:nvPr>
            <p:ph type="title"/>
          </p:nvPr>
        </p:nvSpPr>
        <p:spPr/>
        <p:txBody>
          <a:bodyPr/>
          <a:lstStyle/>
          <a:p>
            <a:r>
              <a:rPr lang="en-US" dirty="0"/>
              <a:t>FAQs from participants</a:t>
            </a:r>
          </a:p>
        </p:txBody>
      </p:sp>
      <p:sp>
        <p:nvSpPr>
          <p:cNvPr id="3" name="Content Placeholder 2">
            <a:extLst>
              <a:ext uri="{FF2B5EF4-FFF2-40B4-BE49-F238E27FC236}">
                <a16:creationId xmlns:a16="http://schemas.microsoft.com/office/drawing/2014/main" id="{E03754F5-8E49-9B11-78FC-C7A5081DAB61}"/>
              </a:ext>
            </a:extLst>
          </p:cNvPr>
          <p:cNvSpPr>
            <a:spLocks noGrp="1"/>
          </p:cNvSpPr>
          <p:nvPr>
            <p:ph idx="1"/>
          </p:nvPr>
        </p:nvSpPr>
        <p:spPr>
          <a:xfrm>
            <a:off x="457200" y="1828800"/>
            <a:ext cx="8077200" cy="4800600"/>
          </a:xfrm>
        </p:spPr>
        <p:txBody>
          <a:bodyPr>
            <a:normAutofit fontScale="92500" lnSpcReduction="20000"/>
          </a:bodyPr>
          <a:lstStyle/>
          <a:p>
            <a:r>
              <a:rPr lang="en-US" dirty="0">
                <a:solidFill>
                  <a:schemeClr val="tx1"/>
                </a:solidFill>
              </a:rPr>
              <a:t>I’m having X issue; is my septic failing?</a:t>
            </a:r>
          </a:p>
          <a:p>
            <a:pPr lvl="1"/>
            <a:r>
              <a:rPr lang="en-US" dirty="0">
                <a:solidFill>
                  <a:schemeClr val="tx1"/>
                </a:solidFill>
              </a:rPr>
              <a:t>Be familiar with how septic systems work. Know the common signs of a failing system. (Google helps!)</a:t>
            </a:r>
          </a:p>
          <a:p>
            <a:pPr lvl="1"/>
            <a:r>
              <a:rPr lang="en-US" dirty="0">
                <a:solidFill>
                  <a:schemeClr val="tx1"/>
                </a:solidFill>
              </a:rPr>
              <a:t>Sometimes the septic pumper is able to tell if it’s not working correctly. You may suggest they try pumping first if they’re not sure and due to be pumped anyways.</a:t>
            </a:r>
          </a:p>
          <a:p>
            <a:pPr lvl="1"/>
            <a:r>
              <a:rPr lang="en-US" b="1" dirty="0">
                <a:solidFill>
                  <a:schemeClr val="tx1"/>
                </a:solidFill>
              </a:rPr>
              <a:t>You do not have to be an expert! </a:t>
            </a:r>
          </a:p>
          <a:p>
            <a:pPr lvl="2"/>
            <a:r>
              <a:rPr lang="en-US" dirty="0">
                <a:solidFill>
                  <a:schemeClr val="tx1"/>
                </a:solidFill>
              </a:rPr>
              <a:t>Remember, the Health Dept will make the final determination of whether the system is failing. </a:t>
            </a:r>
          </a:p>
          <a:p>
            <a:pPr lvl="2"/>
            <a:r>
              <a:rPr lang="en-US" dirty="0">
                <a:solidFill>
                  <a:schemeClr val="tx1"/>
                </a:solidFill>
              </a:rPr>
              <a:t>You can have the landowner reach out to them to discuss their issue to see what they say. </a:t>
            </a:r>
          </a:p>
          <a:p>
            <a:pPr lvl="2"/>
            <a:r>
              <a:rPr lang="en-US" dirty="0">
                <a:solidFill>
                  <a:schemeClr val="tx1"/>
                </a:solidFill>
              </a:rPr>
              <a:t>You can also talk to the Health Dept about any technical questions/issues you have.</a:t>
            </a:r>
          </a:p>
          <a:p>
            <a:pPr lvl="2"/>
            <a:endParaRPr lang="en-US" dirty="0">
              <a:solidFill>
                <a:schemeClr val="tx1"/>
              </a:solidFill>
            </a:endParaRPr>
          </a:p>
          <a:p>
            <a:r>
              <a:rPr lang="en-US" dirty="0">
                <a:solidFill>
                  <a:schemeClr val="tx1"/>
                </a:solidFill>
              </a:rPr>
              <a:t>I just moved into this house; can I apply to replace my septic system?</a:t>
            </a:r>
          </a:p>
          <a:p>
            <a:pPr lvl="1"/>
            <a:r>
              <a:rPr lang="en-US" dirty="0">
                <a:solidFill>
                  <a:schemeClr val="tx1"/>
                </a:solidFill>
              </a:rPr>
              <a:t>Only if it is determined failing by the Health Dept.</a:t>
            </a:r>
          </a:p>
          <a:p>
            <a:pPr lvl="1"/>
            <a:r>
              <a:rPr lang="en-US" dirty="0">
                <a:solidFill>
                  <a:schemeClr val="tx1"/>
                </a:solidFill>
              </a:rPr>
              <a:t>This is usually just a situation where education is needed. Be ready to refer first-time septic owners to resources that will help them understand how septic systems work and maintenance needs.</a:t>
            </a:r>
          </a:p>
          <a:p>
            <a:endParaRPr lang="en-US" dirty="0">
              <a:solidFill>
                <a:schemeClr val="tx1"/>
              </a:solidFill>
            </a:endParaRPr>
          </a:p>
        </p:txBody>
      </p:sp>
    </p:spTree>
    <p:extLst>
      <p:ext uri="{BB962C8B-B14F-4D97-AF65-F5344CB8AC3E}">
        <p14:creationId xmlns:p14="http://schemas.microsoft.com/office/powerpoint/2010/main" val="95800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6B77-B27A-3AD5-4D26-380A7BC50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CDBDA-8566-386D-26F1-1D8696C39178}"/>
              </a:ext>
            </a:extLst>
          </p:cNvPr>
          <p:cNvSpPr>
            <a:spLocks noGrp="1"/>
          </p:cNvSpPr>
          <p:nvPr>
            <p:ph type="title"/>
          </p:nvPr>
        </p:nvSpPr>
        <p:spPr/>
        <p:txBody>
          <a:bodyPr/>
          <a:lstStyle/>
          <a:p>
            <a:r>
              <a:rPr lang="en-US" sz="4800" dirty="0"/>
              <a:t>Other Tips/Lessons Learned</a:t>
            </a:r>
          </a:p>
        </p:txBody>
      </p:sp>
      <p:sp>
        <p:nvSpPr>
          <p:cNvPr id="3" name="Content Placeholder 2">
            <a:extLst>
              <a:ext uri="{FF2B5EF4-FFF2-40B4-BE49-F238E27FC236}">
                <a16:creationId xmlns:a16="http://schemas.microsoft.com/office/drawing/2014/main" id="{209B58C3-4468-30E2-5DD6-23C60595AB84}"/>
              </a:ext>
            </a:extLst>
          </p:cNvPr>
          <p:cNvSpPr>
            <a:spLocks noGrp="1"/>
          </p:cNvSpPr>
          <p:nvPr>
            <p:ph idx="1"/>
          </p:nvPr>
        </p:nvSpPr>
        <p:spPr>
          <a:xfrm>
            <a:off x="304800" y="1828800"/>
            <a:ext cx="8534400" cy="4648200"/>
          </a:xfrm>
        </p:spPr>
        <p:txBody>
          <a:bodyPr>
            <a:normAutofit lnSpcReduction="10000"/>
          </a:bodyPr>
          <a:lstStyle/>
          <a:p>
            <a:r>
              <a:rPr lang="en-US" dirty="0">
                <a:solidFill>
                  <a:schemeClr val="tx1"/>
                </a:solidFill>
              </a:rPr>
              <a:t>Recipients of cost-share using federal dollars are required to report the benefit as taxable income. Refer to the WVDEP program page for more information.</a:t>
            </a:r>
          </a:p>
          <a:p>
            <a:endParaRPr lang="en-US" dirty="0">
              <a:solidFill>
                <a:schemeClr val="tx1"/>
              </a:solidFill>
            </a:endParaRPr>
          </a:p>
          <a:p>
            <a:r>
              <a:rPr lang="en-US" dirty="0">
                <a:solidFill>
                  <a:schemeClr val="tx1"/>
                </a:solidFill>
              </a:rPr>
              <a:t>Be consistent</a:t>
            </a:r>
          </a:p>
          <a:p>
            <a:pPr lvl="1"/>
            <a:r>
              <a:rPr lang="en-US" dirty="0">
                <a:solidFill>
                  <a:schemeClr val="tx1"/>
                </a:solidFill>
              </a:rPr>
              <a:t>Try not to change the program too much from grant to grant.</a:t>
            </a:r>
          </a:p>
          <a:p>
            <a:pPr lvl="2"/>
            <a:r>
              <a:rPr lang="en-US" dirty="0">
                <a:solidFill>
                  <a:schemeClr val="tx1"/>
                </a:solidFill>
              </a:rPr>
              <a:t>Keeps things consistent for potential participants, can rely on old advertising, etc.</a:t>
            </a:r>
          </a:p>
          <a:p>
            <a:pPr lvl="2"/>
            <a:r>
              <a:rPr lang="en-US" b="1" i="1" dirty="0">
                <a:solidFill>
                  <a:schemeClr val="tx1"/>
                </a:solidFill>
              </a:rPr>
              <a:t>However</a:t>
            </a:r>
            <a:r>
              <a:rPr lang="en-US" dirty="0">
                <a:solidFill>
                  <a:schemeClr val="tx1"/>
                </a:solidFill>
              </a:rPr>
              <a:t>, it may take a while to figure out what works best.</a:t>
            </a:r>
          </a:p>
          <a:p>
            <a:pPr lvl="1"/>
            <a:r>
              <a:rPr lang="en-US" dirty="0">
                <a:solidFill>
                  <a:schemeClr val="tx1"/>
                </a:solidFill>
              </a:rPr>
              <a:t>Be careful about allowing exceptions to program rules.</a:t>
            </a:r>
          </a:p>
          <a:p>
            <a:pPr marL="457200" lvl="1" indent="0">
              <a:buNone/>
            </a:pPr>
            <a:endParaRPr lang="en-US" dirty="0">
              <a:solidFill>
                <a:schemeClr val="tx1"/>
              </a:solidFill>
            </a:endParaRPr>
          </a:p>
          <a:p>
            <a:r>
              <a:rPr lang="en-US" dirty="0">
                <a:solidFill>
                  <a:schemeClr val="tx1"/>
                </a:solidFill>
              </a:rPr>
              <a:t>Track your time/match from the start</a:t>
            </a:r>
          </a:p>
          <a:p>
            <a:pPr lvl="1"/>
            <a:r>
              <a:rPr lang="en-US" dirty="0">
                <a:solidFill>
                  <a:schemeClr val="tx1"/>
                </a:solidFill>
              </a:rPr>
              <a:t>Develop a system that works best for you (excel spreadsheet, etc.).</a:t>
            </a:r>
          </a:p>
          <a:p>
            <a:pPr marL="457200" lvl="1" indent="0">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8669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D7C2-08B2-7E03-EEAD-66BDD0581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C16AE-95CC-3FC6-1A02-27235D305231}"/>
              </a:ext>
            </a:extLst>
          </p:cNvPr>
          <p:cNvSpPr>
            <a:spLocks noGrp="1"/>
          </p:cNvSpPr>
          <p:nvPr>
            <p:ph type="title"/>
          </p:nvPr>
        </p:nvSpPr>
        <p:spPr/>
        <p:txBody>
          <a:bodyPr/>
          <a:lstStyle/>
          <a:p>
            <a:r>
              <a:rPr lang="en-US" sz="4800" dirty="0"/>
              <a:t>Other Tips/Lessons Learned</a:t>
            </a:r>
          </a:p>
        </p:txBody>
      </p:sp>
      <p:sp>
        <p:nvSpPr>
          <p:cNvPr id="3" name="Content Placeholder 2">
            <a:extLst>
              <a:ext uri="{FF2B5EF4-FFF2-40B4-BE49-F238E27FC236}">
                <a16:creationId xmlns:a16="http://schemas.microsoft.com/office/drawing/2014/main" id="{C0292D10-D520-5377-09A6-1C5289277CB1}"/>
              </a:ext>
            </a:extLst>
          </p:cNvPr>
          <p:cNvSpPr>
            <a:spLocks noGrp="1"/>
          </p:cNvSpPr>
          <p:nvPr>
            <p:ph idx="1"/>
          </p:nvPr>
        </p:nvSpPr>
        <p:spPr>
          <a:xfrm>
            <a:off x="304800" y="1828800"/>
            <a:ext cx="8534400" cy="4648200"/>
          </a:xfrm>
        </p:spPr>
        <p:txBody>
          <a:bodyPr>
            <a:normAutofit fontScale="92500"/>
          </a:bodyPr>
          <a:lstStyle/>
          <a:p>
            <a:r>
              <a:rPr lang="en-US" dirty="0">
                <a:solidFill>
                  <a:schemeClr val="tx1"/>
                </a:solidFill>
              </a:rPr>
              <a:t>Encourage repair participant to submit anything that may count as match:</a:t>
            </a:r>
          </a:p>
          <a:p>
            <a:pPr lvl="1"/>
            <a:r>
              <a:rPr lang="en-US" dirty="0">
                <a:solidFill>
                  <a:schemeClr val="tx1"/>
                </a:solidFill>
              </a:rPr>
              <a:t>Health Dept inspection has a cost (be up front about that).</a:t>
            </a:r>
          </a:p>
          <a:p>
            <a:pPr lvl="1"/>
            <a:r>
              <a:rPr lang="en-US" dirty="0">
                <a:solidFill>
                  <a:schemeClr val="tx1"/>
                </a:solidFill>
              </a:rPr>
              <a:t>Sometimes excavation is required so installers can look at system.</a:t>
            </a:r>
          </a:p>
          <a:p>
            <a:pPr lvl="1"/>
            <a:r>
              <a:rPr lang="en-US" dirty="0">
                <a:solidFill>
                  <a:schemeClr val="tx1"/>
                </a:solidFill>
              </a:rPr>
              <a:t>Anything they do that can be considered working towards the repair may count.</a:t>
            </a:r>
          </a:p>
          <a:p>
            <a:pPr lvl="1"/>
            <a:r>
              <a:rPr lang="en-US" dirty="0">
                <a:solidFill>
                  <a:schemeClr val="tx1"/>
                </a:solidFill>
              </a:rPr>
              <a:t>You can always go through their invoices and just not use whatever doesn’t count.</a:t>
            </a:r>
          </a:p>
          <a:p>
            <a:pPr marL="457200" lvl="1" indent="0">
              <a:buNone/>
            </a:pPr>
            <a:endParaRPr lang="en-US" dirty="0">
              <a:solidFill>
                <a:schemeClr val="tx1"/>
              </a:solidFill>
            </a:endParaRPr>
          </a:p>
          <a:p>
            <a:r>
              <a:rPr lang="en-US" dirty="0">
                <a:solidFill>
                  <a:schemeClr val="tx1"/>
                </a:solidFill>
              </a:rPr>
              <a:t>Be prepared to deal with contractors or participants who do not fulfill the contract (don’t follow through on pumping, don’t show up to do the work, no response, etc.) </a:t>
            </a:r>
          </a:p>
          <a:p>
            <a:pPr lvl="1"/>
            <a:r>
              <a:rPr lang="en-US" dirty="0">
                <a:solidFill>
                  <a:schemeClr val="tx1"/>
                </a:solidFill>
              </a:rPr>
              <a:t>You will need a way to terminate the contract (can google examples).</a:t>
            </a:r>
          </a:p>
          <a:p>
            <a:pPr lvl="1"/>
            <a:r>
              <a:rPr lang="en-US" dirty="0">
                <a:solidFill>
                  <a:schemeClr val="tx1"/>
                </a:solidFill>
              </a:rPr>
              <a:t>For contractor no-shows on repairs, determine if participant should get three new estimates or see if 2nd-lowest estimate is still willing to honor that price.</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3329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209800"/>
            <a:ext cx="2590800" cy="2590800"/>
          </a:xfrm>
          <a:prstGeom prst="rect">
            <a:avLst/>
          </a:prstGeom>
        </p:spPr>
      </p:pic>
      <p:cxnSp>
        <p:nvCxnSpPr>
          <p:cNvPr id="7" name="Straight Connector 6"/>
          <p:cNvCxnSpPr/>
          <p:nvPr/>
        </p:nvCxnSpPr>
        <p:spPr>
          <a:xfrm>
            <a:off x="666561" y="6438900"/>
            <a:ext cx="7029639" cy="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133161" y="6172200"/>
            <a:ext cx="7563039" cy="533400"/>
            <a:chOff x="133161" y="6172200"/>
            <a:chExt cx="7563039" cy="5334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1" y="6172200"/>
              <a:ext cx="533400" cy="533400"/>
            </a:xfrm>
            <a:prstGeom prst="ellipse">
              <a:avLst/>
            </a:prstGeom>
            <a:effectLst>
              <a:softEdge rad="0"/>
            </a:effectLst>
          </p:spPr>
        </p:pic>
        <p:sp>
          <p:nvSpPr>
            <p:cNvPr id="8" name="TextBox 7"/>
            <p:cNvSpPr txBox="1"/>
            <p:nvPr/>
          </p:nvSpPr>
          <p:spPr>
            <a:xfrm>
              <a:off x="666561" y="6438900"/>
              <a:ext cx="7029639" cy="230832"/>
            </a:xfrm>
            <a:prstGeom prst="rect">
              <a:avLst/>
            </a:prstGeom>
            <a:noFill/>
          </p:spPr>
          <p:txBody>
            <a:bodyPr wrap="square" rtlCol="0">
              <a:spAutoFit/>
            </a:bodyPr>
            <a:lstStyle/>
            <a:p>
              <a:r>
                <a:rPr lang="en-US" sz="900" dirty="0">
                  <a:latin typeface="+mj-lt"/>
                </a:rPr>
                <a:t>West Virginia Conservation Agency</a:t>
              </a:r>
            </a:p>
          </p:txBody>
        </p:sp>
      </p:grpSp>
      <p:sp>
        <p:nvSpPr>
          <p:cNvPr id="6" name="Title 5"/>
          <p:cNvSpPr>
            <a:spLocks noGrp="1"/>
          </p:cNvSpPr>
          <p:nvPr>
            <p:ph type="ctrTitle"/>
          </p:nvPr>
        </p:nvSpPr>
        <p:spPr>
          <a:xfrm>
            <a:off x="685800" y="609601"/>
            <a:ext cx="7772400" cy="1295399"/>
          </a:xfrm>
        </p:spPr>
        <p:txBody>
          <a:bodyPr/>
          <a:lstStyle/>
          <a:p>
            <a:r>
              <a:rPr lang="en-US" sz="3600" dirty="0"/>
              <a:t>West Virginia Conservation Agency</a:t>
            </a:r>
            <a:br>
              <a:rPr lang="en-US" sz="3600" dirty="0"/>
            </a:br>
            <a:r>
              <a:rPr lang="en-US" sz="3600" dirty="0"/>
              <a:t>319 NPS Septic Program</a:t>
            </a:r>
          </a:p>
        </p:txBody>
      </p:sp>
      <p:sp>
        <p:nvSpPr>
          <p:cNvPr id="10" name="Subtitle 9"/>
          <p:cNvSpPr>
            <a:spLocks noGrp="1"/>
          </p:cNvSpPr>
          <p:nvPr>
            <p:ph type="subTitle" idx="1"/>
          </p:nvPr>
        </p:nvSpPr>
        <p:spPr/>
        <p:txBody>
          <a:bodyPr>
            <a:normAutofit fontScale="92500" lnSpcReduction="10000"/>
          </a:bodyPr>
          <a:lstStyle/>
          <a:p>
            <a:r>
              <a:rPr lang="en-US" dirty="0"/>
              <a:t>Kristen Bisom</a:t>
            </a:r>
          </a:p>
          <a:p>
            <a:r>
              <a:rPr lang="en-US" dirty="0"/>
              <a:t>Conservation Specialist III</a:t>
            </a:r>
          </a:p>
          <a:p>
            <a:r>
              <a:rPr lang="en-US" dirty="0"/>
              <a:t>Eastern Panhandle</a:t>
            </a:r>
          </a:p>
        </p:txBody>
      </p:sp>
    </p:spTree>
    <p:extLst>
      <p:ext uri="{BB962C8B-B14F-4D97-AF65-F5344CB8AC3E}">
        <p14:creationId xmlns:p14="http://schemas.microsoft.com/office/powerpoint/2010/main" val="362524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85F-6D5E-F8DF-2D02-8416FC2ECFC2}"/>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6B437456-9242-4E69-A53C-0D123E537826}"/>
              </a:ext>
            </a:extLst>
          </p:cNvPr>
          <p:cNvSpPr>
            <a:spLocks noGrp="1"/>
          </p:cNvSpPr>
          <p:nvPr>
            <p:ph idx="1"/>
          </p:nvPr>
        </p:nvSpPr>
        <p:spPr>
          <a:xfrm>
            <a:off x="457200" y="1905000"/>
            <a:ext cx="8229600" cy="4221163"/>
          </a:xfrm>
        </p:spPr>
        <p:txBody>
          <a:bodyPr>
            <a:normAutofit fontScale="85000" lnSpcReduction="20000"/>
          </a:bodyPr>
          <a:lstStyle/>
          <a:p>
            <a:r>
              <a:rPr lang="en-US" dirty="0">
                <a:solidFill>
                  <a:schemeClr val="tx1"/>
                </a:solidFill>
                <a:hlinkClick r:id="rId2"/>
              </a:rPr>
              <a:t>WVDEP List of Impaired Streams</a:t>
            </a:r>
            <a:endParaRPr lang="en-US" dirty="0">
              <a:solidFill>
                <a:schemeClr val="tx1"/>
              </a:solidFill>
            </a:endParaRPr>
          </a:p>
          <a:p>
            <a:endParaRPr lang="en-US" dirty="0">
              <a:solidFill>
                <a:schemeClr val="tx1"/>
              </a:solidFill>
            </a:endParaRPr>
          </a:p>
          <a:p>
            <a:r>
              <a:rPr lang="en-US" dirty="0">
                <a:solidFill>
                  <a:schemeClr val="tx1"/>
                </a:solidFill>
                <a:hlinkClick r:id="rId3"/>
              </a:rPr>
              <a:t>WV Dept of Health On-Site Wastewater Management Page</a:t>
            </a:r>
            <a:endParaRPr lang="en-US" dirty="0">
              <a:solidFill>
                <a:schemeClr val="tx1"/>
              </a:solidFill>
            </a:endParaRPr>
          </a:p>
          <a:p>
            <a:endParaRPr lang="en-US" dirty="0">
              <a:solidFill>
                <a:schemeClr val="tx1"/>
              </a:solidFill>
            </a:endParaRPr>
          </a:p>
          <a:p>
            <a:r>
              <a:rPr lang="en-US" dirty="0">
                <a:solidFill>
                  <a:schemeClr val="tx1"/>
                </a:solidFill>
                <a:hlinkClick r:id="rId4"/>
              </a:rPr>
              <a:t>EPA 319 Grant Program</a:t>
            </a:r>
            <a:r>
              <a:rPr lang="en-US" dirty="0">
                <a:solidFill>
                  <a:schemeClr val="tx1"/>
                </a:solidFill>
              </a:rPr>
              <a:t> </a:t>
            </a:r>
          </a:p>
          <a:p>
            <a:endParaRPr lang="en-US" dirty="0">
              <a:solidFill>
                <a:schemeClr val="tx1"/>
              </a:solidFill>
            </a:endParaRPr>
          </a:p>
          <a:p>
            <a:r>
              <a:rPr lang="en-US" dirty="0">
                <a:solidFill>
                  <a:schemeClr val="tx1"/>
                </a:solidFill>
                <a:hlinkClick r:id="rId5"/>
              </a:rPr>
              <a:t>Canaan Valley Institute's Tuscarora Creek (Berkeley County) Septic Program</a:t>
            </a:r>
            <a:endParaRPr lang="en-US" dirty="0">
              <a:solidFill>
                <a:schemeClr val="tx1"/>
              </a:solidFill>
            </a:endParaRPr>
          </a:p>
          <a:p>
            <a:pPr lvl="1"/>
            <a:r>
              <a:rPr lang="en-US" dirty="0">
                <a:solidFill>
                  <a:schemeClr val="tx1"/>
                </a:solidFill>
              </a:rPr>
              <a:t>Another example of a septic program</a:t>
            </a:r>
          </a:p>
          <a:p>
            <a:endParaRPr lang="en-US" dirty="0">
              <a:solidFill>
                <a:schemeClr val="tx1"/>
              </a:solidFill>
              <a:hlinkClick r:id="rId6"/>
            </a:endParaRPr>
          </a:p>
          <a:p>
            <a:r>
              <a:rPr lang="en-US" dirty="0">
                <a:solidFill>
                  <a:schemeClr val="tx1"/>
                </a:solidFill>
                <a:hlinkClick r:id="rId6"/>
              </a:rPr>
              <a:t>WVDEP Watershed Group Resources</a:t>
            </a:r>
            <a:r>
              <a:rPr lang="en-US" dirty="0">
                <a:solidFill>
                  <a:schemeClr val="tx1"/>
                </a:solidFill>
              </a:rPr>
              <a:t> </a:t>
            </a:r>
          </a:p>
          <a:p>
            <a:endParaRPr lang="en-US" dirty="0">
              <a:solidFill>
                <a:schemeClr val="tx1"/>
              </a:solidFill>
            </a:endParaRPr>
          </a:p>
          <a:p>
            <a:r>
              <a:rPr lang="en-US" dirty="0">
                <a:solidFill>
                  <a:schemeClr val="tx1"/>
                </a:solidFill>
                <a:hlinkClick r:id="rId7"/>
              </a:rPr>
              <a:t>West Virginia Conservation Agency</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8276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4CD9-2F2A-2242-A06E-289F7F52171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4582364-A392-FAC5-4618-00DD4CD0BBDF}"/>
              </a:ext>
            </a:extLst>
          </p:cNvPr>
          <p:cNvSpPr>
            <a:spLocks noGrp="1"/>
          </p:cNvSpPr>
          <p:nvPr>
            <p:ph idx="1"/>
          </p:nvPr>
        </p:nvSpPr>
        <p:spPr>
          <a:xfrm>
            <a:off x="457200" y="1752600"/>
            <a:ext cx="8305800" cy="4373563"/>
          </a:xfrm>
        </p:spPr>
        <p:txBody>
          <a:bodyPr/>
          <a:lstStyle/>
          <a:p>
            <a:r>
              <a:rPr lang="en-US" dirty="0">
                <a:solidFill>
                  <a:schemeClr val="tx1"/>
                </a:solidFill>
              </a:rPr>
              <a:t>Overview of WVCA septic pumping/repair programs</a:t>
            </a:r>
          </a:p>
          <a:p>
            <a:r>
              <a:rPr lang="en-US" dirty="0">
                <a:solidFill>
                  <a:schemeClr val="tx1"/>
                </a:solidFill>
              </a:rPr>
              <a:t>Considerations for developing your own program:</a:t>
            </a:r>
          </a:p>
          <a:p>
            <a:pPr lvl="1"/>
            <a:r>
              <a:rPr lang="en-US" dirty="0">
                <a:solidFill>
                  <a:schemeClr val="tx1"/>
                </a:solidFill>
              </a:rPr>
              <a:t>Eligibility</a:t>
            </a:r>
          </a:p>
          <a:p>
            <a:pPr lvl="1"/>
            <a:r>
              <a:rPr lang="en-US" dirty="0">
                <a:solidFill>
                  <a:schemeClr val="tx1"/>
                </a:solidFill>
              </a:rPr>
              <a:t>Funding</a:t>
            </a:r>
          </a:p>
          <a:p>
            <a:pPr lvl="1"/>
            <a:r>
              <a:rPr lang="en-US" dirty="0">
                <a:solidFill>
                  <a:schemeClr val="tx1"/>
                </a:solidFill>
              </a:rPr>
              <a:t>Budget development</a:t>
            </a:r>
          </a:p>
          <a:p>
            <a:pPr lvl="1"/>
            <a:r>
              <a:rPr lang="en-US" dirty="0">
                <a:solidFill>
                  <a:schemeClr val="tx1"/>
                </a:solidFill>
              </a:rPr>
              <a:t>Program forms</a:t>
            </a:r>
          </a:p>
          <a:p>
            <a:pPr lvl="1"/>
            <a:r>
              <a:rPr lang="en-US" dirty="0">
                <a:solidFill>
                  <a:schemeClr val="tx1"/>
                </a:solidFill>
              </a:rPr>
              <a:t>Partnerships </a:t>
            </a:r>
          </a:p>
          <a:p>
            <a:pPr lvl="1"/>
            <a:r>
              <a:rPr lang="en-US" dirty="0">
                <a:solidFill>
                  <a:schemeClr val="tx1"/>
                </a:solidFill>
              </a:rPr>
              <a:t>Outreach</a:t>
            </a:r>
          </a:p>
          <a:p>
            <a:r>
              <a:rPr lang="en-US" dirty="0">
                <a:solidFill>
                  <a:schemeClr val="tx1"/>
                </a:solidFill>
              </a:rPr>
              <a:t>Frequently asked questions </a:t>
            </a:r>
          </a:p>
          <a:p>
            <a:pPr marL="0" indent="0">
              <a:spcBef>
                <a:spcPts val="0"/>
              </a:spcBef>
              <a:buNone/>
            </a:pPr>
            <a:r>
              <a:rPr lang="en-US" dirty="0">
                <a:solidFill>
                  <a:schemeClr val="tx1"/>
                </a:solidFill>
              </a:rPr>
              <a:t>    from participants</a:t>
            </a:r>
          </a:p>
          <a:p>
            <a:r>
              <a:rPr lang="en-US" dirty="0">
                <a:solidFill>
                  <a:schemeClr val="tx1"/>
                </a:solidFill>
              </a:rPr>
              <a:t>Tips &amp; lessons learned</a:t>
            </a:r>
          </a:p>
          <a:p>
            <a:endParaRPr lang="en-US"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09F7B503-062A-5373-C19D-7920628BB977}"/>
              </a:ext>
            </a:extLst>
          </p:cNvPr>
          <p:cNvPicPr>
            <a:picLocks noChangeAspect="1"/>
          </p:cNvPicPr>
          <p:nvPr/>
        </p:nvPicPr>
        <p:blipFill>
          <a:blip r:embed="rId2"/>
          <a:stretch>
            <a:fillRect/>
          </a:stretch>
        </p:blipFill>
        <p:spPr>
          <a:xfrm>
            <a:off x="4991100" y="2895600"/>
            <a:ext cx="3695700" cy="2976403"/>
          </a:xfrm>
          <a:prstGeom prst="rect">
            <a:avLst/>
          </a:prstGeom>
        </p:spPr>
      </p:pic>
    </p:spTree>
    <p:extLst>
      <p:ext uri="{BB962C8B-B14F-4D97-AF65-F5344CB8AC3E}">
        <p14:creationId xmlns:p14="http://schemas.microsoft.com/office/powerpoint/2010/main" val="100861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F4BF-3840-4C7F-5B7E-276F1BF3A5B0}"/>
              </a:ext>
            </a:extLst>
          </p:cNvPr>
          <p:cNvSpPr>
            <a:spLocks noGrp="1"/>
          </p:cNvSpPr>
          <p:nvPr>
            <p:ph type="title"/>
          </p:nvPr>
        </p:nvSpPr>
        <p:spPr/>
        <p:txBody>
          <a:bodyPr anchor="ctr" anchorCtr="0"/>
          <a:lstStyle/>
          <a:p>
            <a:r>
              <a:rPr lang="en-US" sz="3200" dirty="0"/>
              <a:t>WVCA Septic Pumping/Repair Programs</a:t>
            </a:r>
          </a:p>
        </p:txBody>
      </p:sp>
      <p:sp>
        <p:nvSpPr>
          <p:cNvPr id="3" name="Content Placeholder 2">
            <a:extLst>
              <a:ext uri="{FF2B5EF4-FFF2-40B4-BE49-F238E27FC236}">
                <a16:creationId xmlns:a16="http://schemas.microsoft.com/office/drawing/2014/main" id="{C084AC3A-2551-E869-0C25-AB921F6953F6}"/>
              </a:ext>
            </a:extLst>
          </p:cNvPr>
          <p:cNvSpPr>
            <a:spLocks noGrp="1"/>
          </p:cNvSpPr>
          <p:nvPr>
            <p:ph idx="1"/>
          </p:nvPr>
        </p:nvSpPr>
        <p:spPr/>
        <p:txBody>
          <a:bodyPr>
            <a:normAutofit/>
          </a:bodyPr>
          <a:lstStyle/>
          <a:p>
            <a:r>
              <a:rPr lang="en-US" dirty="0">
                <a:solidFill>
                  <a:schemeClr val="tx1"/>
                </a:solidFill>
              </a:rPr>
              <a:t>Offered in certain watersheds with fecal coliform bacteria impairments</a:t>
            </a:r>
          </a:p>
          <a:p>
            <a:pPr lvl="1"/>
            <a:r>
              <a:rPr lang="en-US" dirty="0">
                <a:solidFill>
                  <a:schemeClr val="tx1"/>
                </a:solidFill>
              </a:rPr>
              <a:t>TMDL &amp; WBP have been written &amp; approved</a:t>
            </a:r>
          </a:p>
          <a:p>
            <a:pPr marL="457200" lvl="1" indent="0">
              <a:buNone/>
            </a:pPr>
            <a:endParaRPr lang="en-US" dirty="0">
              <a:solidFill>
                <a:schemeClr val="tx1"/>
              </a:solidFill>
            </a:endParaRPr>
          </a:p>
          <a:p>
            <a:r>
              <a:rPr lang="en-US" dirty="0">
                <a:solidFill>
                  <a:schemeClr val="tx1"/>
                </a:solidFill>
              </a:rPr>
              <a:t>Funded through Clean Water Act §319 Program</a:t>
            </a:r>
          </a:p>
          <a:p>
            <a:pPr lvl="1"/>
            <a:r>
              <a:rPr lang="en-US" dirty="0">
                <a:solidFill>
                  <a:schemeClr val="tx1"/>
                </a:solidFill>
              </a:rPr>
              <a:t>Requires a 40% non-federal match</a:t>
            </a:r>
          </a:p>
          <a:p>
            <a:pPr marL="0" indent="0">
              <a:buNone/>
            </a:pPr>
            <a:endParaRPr lang="en-US" dirty="0">
              <a:solidFill>
                <a:schemeClr val="tx1"/>
              </a:solidFill>
            </a:endParaRPr>
          </a:p>
          <a:p>
            <a:r>
              <a:rPr lang="en-US" dirty="0">
                <a:solidFill>
                  <a:schemeClr val="tx1"/>
                </a:solidFill>
              </a:rPr>
              <a:t>Cost-share programs offered to participants</a:t>
            </a:r>
          </a:p>
          <a:p>
            <a:pPr lvl="1"/>
            <a:r>
              <a:rPr lang="en-US" dirty="0">
                <a:solidFill>
                  <a:schemeClr val="tx1"/>
                </a:solidFill>
              </a:rPr>
              <a:t>Pumping: 50% of the cost of pumping up to $150 or up to $300</a:t>
            </a:r>
          </a:p>
          <a:p>
            <a:pPr lvl="2"/>
            <a:r>
              <a:rPr lang="en-US" dirty="0">
                <a:solidFill>
                  <a:schemeClr val="tx1"/>
                </a:solidFill>
              </a:rPr>
              <a:t>Reimbursement </a:t>
            </a:r>
          </a:p>
          <a:p>
            <a:pPr lvl="1"/>
            <a:r>
              <a:rPr lang="en-US" dirty="0">
                <a:solidFill>
                  <a:schemeClr val="tx1"/>
                </a:solidFill>
              </a:rPr>
              <a:t>Repair: 75% up to $6,000 (Class I) or up to $10,000 (Class II) </a:t>
            </a:r>
          </a:p>
          <a:p>
            <a:pPr marL="457200" lvl="1" indent="0">
              <a:buNone/>
            </a:pPr>
            <a:r>
              <a:rPr lang="en-US" b="1" dirty="0">
                <a:solidFill>
                  <a:schemeClr val="tx1"/>
                </a:solidFill>
              </a:rPr>
              <a:t>   	          or</a:t>
            </a:r>
            <a:r>
              <a:rPr lang="en-US" dirty="0">
                <a:solidFill>
                  <a:schemeClr val="tx1"/>
                </a:solidFill>
              </a:rPr>
              <a:t> landowner pays $500 and we pay up to $7,000</a:t>
            </a:r>
          </a:p>
          <a:p>
            <a:pPr lvl="2"/>
            <a:r>
              <a:rPr lang="en-US" dirty="0">
                <a:solidFill>
                  <a:schemeClr val="tx1"/>
                </a:solidFill>
              </a:rPr>
              <a:t>We pay contractor directly</a:t>
            </a:r>
          </a:p>
          <a:p>
            <a:pPr marL="0" indent="0">
              <a:buNone/>
            </a:pPr>
            <a:endParaRPr lang="en-US" dirty="0">
              <a:solidFill>
                <a:schemeClr val="tx1"/>
              </a:solidFill>
            </a:endParaRPr>
          </a:p>
        </p:txBody>
      </p:sp>
    </p:spTree>
    <p:extLst>
      <p:ext uri="{BB962C8B-B14F-4D97-AF65-F5344CB8AC3E}">
        <p14:creationId xmlns:p14="http://schemas.microsoft.com/office/powerpoint/2010/main" val="242096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38FF-3D09-183C-C5F1-F2594DA25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84B30-A5B2-5370-00FC-375AA859681A}"/>
              </a:ext>
            </a:extLst>
          </p:cNvPr>
          <p:cNvSpPr>
            <a:spLocks noGrp="1"/>
          </p:cNvSpPr>
          <p:nvPr>
            <p:ph type="title"/>
          </p:nvPr>
        </p:nvSpPr>
        <p:spPr/>
        <p:txBody>
          <a:bodyPr anchor="ctr" anchorCtr="0"/>
          <a:lstStyle/>
          <a:p>
            <a:r>
              <a:rPr lang="en-US" sz="3200" dirty="0"/>
              <a:t>WVCA Septic Pumping/Repair Programs</a:t>
            </a:r>
          </a:p>
        </p:txBody>
      </p:sp>
      <p:sp>
        <p:nvSpPr>
          <p:cNvPr id="3" name="Content Placeholder 2">
            <a:extLst>
              <a:ext uri="{FF2B5EF4-FFF2-40B4-BE49-F238E27FC236}">
                <a16:creationId xmlns:a16="http://schemas.microsoft.com/office/drawing/2014/main" id="{F82A65F6-2DE3-ADFE-3127-5D6D6B127FBE}"/>
              </a:ext>
            </a:extLst>
          </p:cNvPr>
          <p:cNvSpPr>
            <a:spLocks noGrp="1"/>
          </p:cNvSpPr>
          <p:nvPr>
            <p:ph idx="1"/>
          </p:nvPr>
        </p:nvSpPr>
        <p:spPr/>
        <p:txBody>
          <a:bodyPr>
            <a:normAutofit fontScale="92500" lnSpcReduction="10000"/>
          </a:bodyPr>
          <a:lstStyle/>
          <a:p>
            <a:r>
              <a:rPr lang="en-US" dirty="0">
                <a:solidFill>
                  <a:schemeClr val="tx1"/>
                </a:solidFill>
              </a:rPr>
              <a:t>Application process:</a:t>
            </a:r>
          </a:p>
          <a:p>
            <a:pPr lvl="1"/>
            <a:r>
              <a:rPr lang="en-US" dirty="0">
                <a:solidFill>
                  <a:schemeClr val="tx1"/>
                </a:solidFill>
              </a:rPr>
              <a:t>Submit an application for pumping and/or repair</a:t>
            </a:r>
          </a:p>
          <a:p>
            <a:pPr lvl="1"/>
            <a:r>
              <a:rPr lang="en-US" b="1" dirty="0">
                <a:solidFill>
                  <a:schemeClr val="tx1"/>
                </a:solidFill>
              </a:rPr>
              <a:t>For repairs:</a:t>
            </a:r>
          </a:p>
          <a:p>
            <a:pPr lvl="2"/>
            <a:r>
              <a:rPr lang="en-US" dirty="0">
                <a:solidFill>
                  <a:schemeClr val="tx1"/>
                </a:solidFill>
              </a:rPr>
              <a:t>County Health Dept. must perform an inspection to verify system is failing</a:t>
            </a:r>
          </a:p>
          <a:p>
            <a:pPr lvl="2"/>
            <a:r>
              <a:rPr lang="en-US" dirty="0">
                <a:solidFill>
                  <a:schemeClr val="tx1"/>
                </a:solidFill>
              </a:rPr>
              <a:t>Landowner must obtain three estimates from certified septic installers for the work</a:t>
            </a:r>
          </a:p>
          <a:p>
            <a:pPr lvl="1"/>
            <a:r>
              <a:rPr lang="en-US" dirty="0">
                <a:solidFill>
                  <a:schemeClr val="tx1"/>
                </a:solidFill>
              </a:rPr>
              <a:t>Application is approved by Conservation District board; the landowner is then entered into a </a:t>
            </a:r>
            <a:r>
              <a:rPr lang="en-US" b="1" dirty="0">
                <a:solidFill>
                  <a:schemeClr val="tx1"/>
                </a:solidFill>
              </a:rPr>
              <a:t>contract</a:t>
            </a:r>
            <a:r>
              <a:rPr lang="en-US" dirty="0">
                <a:solidFill>
                  <a:schemeClr val="tx1"/>
                </a:solidFill>
              </a:rPr>
              <a:t> with the CD and the selected contractor (for repairs)</a:t>
            </a:r>
          </a:p>
          <a:p>
            <a:endParaRPr lang="en-US" dirty="0">
              <a:solidFill>
                <a:schemeClr val="tx1"/>
              </a:solidFill>
            </a:endParaRPr>
          </a:p>
          <a:p>
            <a:r>
              <a:rPr lang="en-US" dirty="0">
                <a:solidFill>
                  <a:schemeClr val="tx1"/>
                </a:solidFill>
              </a:rPr>
              <a:t>Landowner schedules work</a:t>
            </a:r>
          </a:p>
          <a:p>
            <a:pPr lvl="1"/>
            <a:r>
              <a:rPr lang="en-US" b="1" dirty="0">
                <a:solidFill>
                  <a:schemeClr val="tx1"/>
                </a:solidFill>
              </a:rPr>
              <a:t>Pumping</a:t>
            </a:r>
            <a:r>
              <a:rPr lang="en-US" dirty="0">
                <a:solidFill>
                  <a:schemeClr val="tx1"/>
                </a:solidFill>
              </a:rPr>
              <a:t> </a:t>
            </a:r>
          </a:p>
          <a:p>
            <a:pPr lvl="2"/>
            <a:r>
              <a:rPr lang="en-US" dirty="0">
                <a:solidFill>
                  <a:schemeClr val="tx1"/>
                </a:solidFill>
              </a:rPr>
              <a:t>Schedules a pumpout</a:t>
            </a:r>
          </a:p>
          <a:p>
            <a:pPr lvl="2"/>
            <a:r>
              <a:rPr lang="en-US" dirty="0">
                <a:solidFill>
                  <a:schemeClr val="tx1"/>
                </a:solidFill>
              </a:rPr>
              <a:t>Pays pumper at time of service</a:t>
            </a:r>
          </a:p>
          <a:p>
            <a:pPr lvl="1"/>
            <a:r>
              <a:rPr lang="en-US" b="1" dirty="0">
                <a:solidFill>
                  <a:schemeClr val="tx1"/>
                </a:solidFill>
              </a:rPr>
              <a:t>Repair</a:t>
            </a:r>
            <a:r>
              <a:rPr lang="en-US" dirty="0">
                <a:solidFill>
                  <a:schemeClr val="tx1"/>
                </a:solidFill>
              </a:rPr>
              <a:t> </a:t>
            </a:r>
          </a:p>
          <a:p>
            <a:pPr lvl="2"/>
            <a:r>
              <a:rPr lang="en-US" dirty="0">
                <a:solidFill>
                  <a:schemeClr val="tx1"/>
                </a:solidFill>
              </a:rPr>
              <a:t>Works with contractor to schedule the work</a:t>
            </a:r>
          </a:p>
          <a:p>
            <a:pPr lvl="2"/>
            <a:r>
              <a:rPr lang="en-US" dirty="0">
                <a:solidFill>
                  <a:schemeClr val="tx1"/>
                </a:solidFill>
              </a:rPr>
              <a:t>Contractor bills landowner for their share and bills us for our share</a:t>
            </a:r>
            <a:endParaRPr lang="en-US" b="1" dirty="0">
              <a:solidFill>
                <a:schemeClr val="tx1"/>
              </a:solidFill>
            </a:endParaRPr>
          </a:p>
        </p:txBody>
      </p:sp>
    </p:spTree>
    <p:extLst>
      <p:ext uri="{BB962C8B-B14F-4D97-AF65-F5344CB8AC3E}">
        <p14:creationId xmlns:p14="http://schemas.microsoft.com/office/powerpoint/2010/main" val="96968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708E-BF6B-3D5E-F976-D01987805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2C3FD-BAB3-1A00-465F-56C0234C2AA9}"/>
              </a:ext>
            </a:extLst>
          </p:cNvPr>
          <p:cNvSpPr>
            <a:spLocks noGrp="1"/>
          </p:cNvSpPr>
          <p:nvPr>
            <p:ph type="title"/>
          </p:nvPr>
        </p:nvSpPr>
        <p:spPr/>
        <p:txBody>
          <a:bodyPr anchor="ctr" anchorCtr="0"/>
          <a:lstStyle/>
          <a:p>
            <a:r>
              <a:rPr lang="en-US" sz="3200" dirty="0"/>
              <a:t>WVCA Septic Pumping/Repair Programs</a:t>
            </a:r>
          </a:p>
        </p:txBody>
      </p:sp>
      <p:sp>
        <p:nvSpPr>
          <p:cNvPr id="3" name="Content Placeholder 2">
            <a:extLst>
              <a:ext uri="{FF2B5EF4-FFF2-40B4-BE49-F238E27FC236}">
                <a16:creationId xmlns:a16="http://schemas.microsoft.com/office/drawing/2014/main" id="{7F143BAC-D97E-124C-66E8-55748799BA29}"/>
              </a:ext>
            </a:extLst>
          </p:cNvPr>
          <p:cNvSpPr>
            <a:spLocks noGrp="1"/>
          </p:cNvSpPr>
          <p:nvPr>
            <p:ph idx="1"/>
          </p:nvPr>
        </p:nvSpPr>
        <p:spPr/>
        <p:txBody>
          <a:bodyPr>
            <a:normAutofit/>
          </a:bodyPr>
          <a:lstStyle/>
          <a:p>
            <a:r>
              <a:rPr lang="en-US" dirty="0">
                <a:solidFill>
                  <a:schemeClr val="tx1"/>
                </a:solidFill>
              </a:rPr>
              <a:t>Reimbursement/payment process:</a:t>
            </a:r>
          </a:p>
          <a:p>
            <a:pPr lvl="1"/>
            <a:r>
              <a:rPr lang="en-US" b="1" dirty="0">
                <a:solidFill>
                  <a:schemeClr val="tx1"/>
                </a:solidFill>
              </a:rPr>
              <a:t>Pumping</a:t>
            </a:r>
          </a:p>
          <a:p>
            <a:pPr lvl="2"/>
            <a:r>
              <a:rPr lang="en-US" dirty="0">
                <a:solidFill>
                  <a:schemeClr val="tx1"/>
                </a:solidFill>
              </a:rPr>
              <a:t>Landowner sends in invoice for pumping &amp; invoice paperwork</a:t>
            </a:r>
          </a:p>
          <a:p>
            <a:pPr lvl="2"/>
            <a:r>
              <a:rPr lang="en-US" dirty="0">
                <a:solidFill>
                  <a:schemeClr val="tx1"/>
                </a:solidFill>
              </a:rPr>
              <a:t>Payment is approved by Conservation District board &amp; a check is sent</a:t>
            </a:r>
          </a:p>
          <a:p>
            <a:pPr lvl="1"/>
            <a:r>
              <a:rPr lang="en-US" b="1" dirty="0">
                <a:solidFill>
                  <a:schemeClr val="tx1"/>
                </a:solidFill>
              </a:rPr>
              <a:t>Repair</a:t>
            </a:r>
          </a:p>
          <a:p>
            <a:pPr lvl="2"/>
            <a:r>
              <a:rPr lang="en-US" dirty="0">
                <a:solidFill>
                  <a:schemeClr val="tx1"/>
                </a:solidFill>
              </a:rPr>
              <a:t>Health Dept performs final inspection before system is buried</a:t>
            </a:r>
          </a:p>
          <a:p>
            <a:pPr lvl="2"/>
            <a:r>
              <a:rPr lang="en-US" dirty="0">
                <a:solidFill>
                  <a:schemeClr val="tx1"/>
                </a:solidFill>
              </a:rPr>
              <a:t>Contractor sends in invoice for our share of cost and the final inspection from the Health Dept.</a:t>
            </a:r>
          </a:p>
          <a:p>
            <a:pPr lvl="2"/>
            <a:r>
              <a:rPr lang="en-US" dirty="0">
                <a:solidFill>
                  <a:schemeClr val="tx1"/>
                </a:solidFill>
              </a:rPr>
              <a:t>Payment is approved by Conservation District board &amp; a check is sent</a:t>
            </a:r>
          </a:p>
          <a:p>
            <a:pPr lvl="2"/>
            <a:r>
              <a:rPr lang="en-US" i="1" dirty="0">
                <a:solidFill>
                  <a:schemeClr val="tx1"/>
                </a:solidFill>
              </a:rPr>
              <a:t>Landowner must also submit proof of their payment &amp; any other items that can be used as match</a:t>
            </a:r>
          </a:p>
        </p:txBody>
      </p:sp>
    </p:spTree>
    <p:extLst>
      <p:ext uri="{BB962C8B-B14F-4D97-AF65-F5344CB8AC3E}">
        <p14:creationId xmlns:p14="http://schemas.microsoft.com/office/powerpoint/2010/main" val="163167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373-BC53-7DED-B979-F23FF6CF9C2A}"/>
              </a:ext>
            </a:extLst>
          </p:cNvPr>
          <p:cNvSpPr>
            <a:spLocks noGrp="1"/>
          </p:cNvSpPr>
          <p:nvPr>
            <p:ph type="title"/>
          </p:nvPr>
        </p:nvSpPr>
        <p:spPr/>
        <p:txBody>
          <a:bodyPr/>
          <a:lstStyle/>
          <a:p>
            <a:r>
              <a:rPr lang="en-US" sz="2800" i="1" u="sng" dirty="0"/>
              <a:t>Developing your own program</a:t>
            </a:r>
            <a:r>
              <a:rPr lang="en-US" sz="2800" i="1" dirty="0"/>
              <a:t>: </a:t>
            </a:r>
            <a:br>
              <a:rPr lang="en-US" sz="4400" i="1" dirty="0"/>
            </a:br>
            <a:r>
              <a:rPr lang="en-US" dirty="0"/>
              <a:t>Eligibility &amp; Funding</a:t>
            </a:r>
          </a:p>
        </p:txBody>
      </p:sp>
      <p:sp>
        <p:nvSpPr>
          <p:cNvPr id="3" name="Content Placeholder 2">
            <a:extLst>
              <a:ext uri="{FF2B5EF4-FFF2-40B4-BE49-F238E27FC236}">
                <a16:creationId xmlns:a16="http://schemas.microsoft.com/office/drawing/2014/main" id="{2B4747CC-464B-42C4-FA63-B8D3B0F7E156}"/>
              </a:ext>
            </a:extLst>
          </p:cNvPr>
          <p:cNvSpPr>
            <a:spLocks noGrp="1"/>
          </p:cNvSpPr>
          <p:nvPr>
            <p:ph idx="1"/>
          </p:nvPr>
        </p:nvSpPr>
        <p:spPr>
          <a:xfrm>
            <a:off x="457200" y="1828800"/>
            <a:ext cx="8229600" cy="4495800"/>
          </a:xfrm>
        </p:spPr>
        <p:txBody>
          <a:bodyPr>
            <a:normAutofit/>
          </a:bodyPr>
          <a:lstStyle/>
          <a:p>
            <a:pPr marL="285750" indent="-285750">
              <a:buFont typeface="Arial" panose="020B0604020202020204" pitchFamily="34" charset="0"/>
              <a:buChar char="•"/>
            </a:pPr>
            <a:r>
              <a:rPr lang="en-US" sz="1600" dirty="0">
                <a:solidFill>
                  <a:schemeClr val="tx1"/>
                </a:solidFill>
              </a:rPr>
              <a:t>To be eligible for </a:t>
            </a:r>
            <a:r>
              <a:rPr lang="en-US" sz="1600" u="sng" dirty="0">
                <a:solidFill>
                  <a:schemeClr val="tx1"/>
                </a:solidFill>
              </a:rPr>
              <a:t>319 funding</a:t>
            </a:r>
            <a:r>
              <a:rPr lang="en-US" sz="1600" dirty="0">
                <a:solidFill>
                  <a:schemeClr val="tx1"/>
                </a:solidFill>
              </a:rPr>
              <a:t>, your watershed must have:</a:t>
            </a:r>
          </a:p>
          <a:p>
            <a:pPr marL="742950" lvl="1" indent="-285750">
              <a:buFont typeface="Arial" panose="020B0604020202020204" pitchFamily="34" charset="0"/>
              <a:buChar char="•"/>
            </a:pPr>
            <a:r>
              <a:rPr lang="en-US" sz="1600" dirty="0">
                <a:solidFill>
                  <a:schemeClr val="tx1"/>
                </a:solidFill>
              </a:rPr>
              <a:t>An </a:t>
            </a:r>
            <a:r>
              <a:rPr lang="en-US" sz="1600" b="1" dirty="0">
                <a:solidFill>
                  <a:schemeClr val="tx1"/>
                </a:solidFill>
              </a:rPr>
              <a:t>impairment</a:t>
            </a:r>
            <a:r>
              <a:rPr lang="en-US" sz="1600" dirty="0">
                <a:solidFill>
                  <a:schemeClr val="tx1"/>
                </a:solidFill>
              </a:rPr>
              <a:t> for fecal coliform bacteria</a:t>
            </a:r>
          </a:p>
          <a:p>
            <a:pPr marL="742950" lvl="1" indent="-285750">
              <a:buFont typeface="Arial" panose="020B0604020202020204" pitchFamily="34" charset="0"/>
              <a:buChar char="•"/>
            </a:pPr>
            <a:r>
              <a:rPr lang="en-US" sz="1600" dirty="0">
                <a:solidFill>
                  <a:schemeClr val="tx1"/>
                </a:solidFill>
              </a:rPr>
              <a:t>A </a:t>
            </a:r>
            <a:r>
              <a:rPr lang="en-US" sz="1600" b="1" dirty="0">
                <a:solidFill>
                  <a:schemeClr val="tx1"/>
                </a:solidFill>
              </a:rPr>
              <a:t>Total Maximum Daily Load (TMDL)</a:t>
            </a:r>
          </a:p>
          <a:p>
            <a:pPr marL="742950" lvl="1" indent="-285750">
              <a:buFont typeface="Arial" panose="020B0604020202020204" pitchFamily="34" charset="0"/>
              <a:buChar char="•"/>
            </a:pPr>
            <a:r>
              <a:rPr lang="en-US" sz="1600" dirty="0">
                <a:solidFill>
                  <a:schemeClr val="tx1"/>
                </a:solidFill>
              </a:rPr>
              <a:t>A </a:t>
            </a:r>
            <a:r>
              <a:rPr lang="en-US" sz="1600" b="1" dirty="0">
                <a:solidFill>
                  <a:schemeClr val="tx1"/>
                </a:solidFill>
              </a:rPr>
              <a:t>Watershed Based Plan (WBP)</a:t>
            </a:r>
          </a:p>
          <a:p>
            <a:pPr lvl="1"/>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You must submit a workplan for each grant proposal, which includes the following:</a:t>
            </a:r>
          </a:p>
          <a:p>
            <a:pPr marL="742950" lvl="1" indent="-285750">
              <a:buFont typeface="Arial" panose="020B0604020202020204" pitchFamily="34" charset="0"/>
              <a:buChar char="•"/>
            </a:pPr>
            <a:r>
              <a:rPr lang="en-US" sz="1600" b="1" dirty="0">
                <a:solidFill>
                  <a:schemeClr val="tx1"/>
                </a:solidFill>
              </a:rPr>
              <a:t>Projects</a:t>
            </a:r>
            <a:r>
              <a:rPr lang="en-US" sz="1600" dirty="0">
                <a:solidFill>
                  <a:schemeClr val="tx1"/>
                </a:solidFill>
              </a:rPr>
              <a:t> that reduce nonpoint source pollution</a:t>
            </a:r>
          </a:p>
          <a:p>
            <a:pPr marL="742950" lvl="1" indent="-285750">
              <a:buFont typeface="Arial" panose="020B0604020202020204" pitchFamily="34" charset="0"/>
              <a:buChar char="•"/>
            </a:pPr>
            <a:r>
              <a:rPr lang="en-US" sz="1600" dirty="0">
                <a:solidFill>
                  <a:schemeClr val="tx1"/>
                </a:solidFill>
              </a:rPr>
              <a:t>A </a:t>
            </a:r>
            <a:r>
              <a:rPr lang="en-US" sz="1600" b="1" dirty="0">
                <a:solidFill>
                  <a:schemeClr val="tx1"/>
                </a:solidFill>
              </a:rPr>
              <a:t>budget</a:t>
            </a:r>
            <a:r>
              <a:rPr lang="en-US" sz="1600" dirty="0">
                <a:solidFill>
                  <a:schemeClr val="tx1"/>
                </a:solidFill>
              </a:rPr>
              <a:t> that includes 40% non-federal match</a:t>
            </a:r>
          </a:p>
          <a:p>
            <a:pPr marL="742950" lvl="1" indent="-285750">
              <a:buFont typeface="Arial" panose="020B0604020202020204" pitchFamily="34" charset="0"/>
              <a:buChar char="•"/>
            </a:pPr>
            <a:r>
              <a:rPr lang="en-US" sz="1600" dirty="0">
                <a:solidFill>
                  <a:schemeClr val="tx1"/>
                </a:solidFill>
              </a:rPr>
              <a:t>A </a:t>
            </a:r>
            <a:r>
              <a:rPr lang="en-US" sz="1600" b="1" dirty="0">
                <a:solidFill>
                  <a:schemeClr val="tx1"/>
                </a:solidFill>
              </a:rPr>
              <a:t>timeline</a:t>
            </a:r>
            <a:r>
              <a:rPr lang="en-US" sz="1600" dirty="0">
                <a:solidFill>
                  <a:schemeClr val="tx1"/>
                </a:solidFill>
              </a:rPr>
              <a:t> for implementing your workplan</a:t>
            </a:r>
          </a:p>
          <a:p>
            <a:pPr marL="742950" lvl="1" indent="-285750">
              <a:buFont typeface="Arial" panose="020B0604020202020204" pitchFamily="34" charset="0"/>
              <a:buChar char="•"/>
            </a:pPr>
            <a:r>
              <a:rPr lang="en-US" sz="1600" dirty="0">
                <a:solidFill>
                  <a:schemeClr val="tx1"/>
                </a:solidFill>
              </a:rPr>
              <a:t>Calculations for fecal coliform </a:t>
            </a:r>
            <a:r>
              <a:rPr lang="en-US" sz="1600" b="1" dirty="0">
                <a:solidFill>
                  <a:schemeClr val="tx1"/>
                </a:solidFill>
              </a:rPr>
              <a:t>reductions</a:t>
            </a:r>
          </a:p>
          <a:p>
            <a:pPr marL="742950" lvl="1" indent="-285750">
              <a:buFont typeface="Arial" panose="020B0604020202020204" pitchFamily="34" charset="0"/>
              <a:buChar char="•"/>
            </a:pPr>
            <a:r>
              <a:rPr lang="en-US" sz="1600" dirty="0">
                <a:solidFill>
                  <a:schemeClr val="tx1"/>
                </a:solidFill>
              </a:rPr>
              <a:t>Water quality </a:t>
            </a:r>
            <a:r>
              <a:rPr lang="en-US" sz="1600" b="1" dirty="0">
                <a:solidFill>
                  <a:schemeClr val="tx1"/>
                </a:solidFill>
              </a:rPr>
              <a:t>monitoring plan </a:t>
            </a:r>
          </a:p>
          <a:p>
            <a:pPr lvl="1"/>
            <a:endParaRPr lang="en-US" sz="1600" dirty="0">
              <a:solidFill>
                <a:schemeClr val="tx1"/>
              </a:solidFill>
            </a:endParaRPr>
          </a:p>
        </p:txBody>
      </p:sp>
    </p:spTree>
    <p:extLst>
      <p:ext uri="{BB962C8B-B14F-4D97-AF65-F5344CB8AC3E}">
        <p14:creationId xmlns:p14="http://schemas.microsoft.com/office/powerpoint/2010/main" val="328772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D9165-6660-D032-CEA9-49AD42ECE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3B736-DB2A-C8B9-1660-B568735315FF}"/>
              </a:ext>
            </a:extLst>
          </p:cNvPr>
          <p:cNvSpPr>
            <a:spLocks noGrp="1"/>
          </p:cNvSpPr>
          <p:nvPr>
            <p:ph type="title"/>
          </p:nvPr>
        </p:nvSpPr>
        <p:spPr/>
        <p:txBody>
          <a:bodyPr/>
          <a:lstStyle/>
          <a:p>
            <a:r>
              <a:rPr lang="en-US" sz="2800" i="1" u="sng" dirty="0"/>
              <a:t>Developing your own program</a:t>
            </a:r>
            <a:r>
              <a:rPr lang="en-US" sz="2800" i="1" dirty="0"/>
              <a:t>: </a:t>
            </a:r>
            <a:br>
              <a:rPr lang="en-US" sz="4400" i="1" dirty="0"/>
            </a:br>
            <a:r>
              <a:rPr lang="en-US" dirty="0"/>
              <a:t>Eligibility &amp; Funding</a:t>
            </a:r>
          </a:p>
        </p:txBody>
      </p:sp>
      <p:sp>
        <p:nvSpPr>
          <p:cNvPr id="3" name="Content Placeholder 2">
            <a:extLst>
              <a:ext uri="{FF2B5EF4-FFF2-40B4-BE49-F238E27FC236}">
                <a16:creationId xmlns:a16="http://schemas.microsoft.com/office/drawing/2014/main" id="{F157EBF0-0CB6-30F5-9803-28B9E9951BBB}"/>
              </a:ext>
            </a:extLst>
          </p:cNvPr>
          <p:cNvSpPr>
            <a:spLocks noGrp="1"/>
          </p:cNvSpPr>
          <p:nvPr>
            <p:ph idx="1"/>
          </p:nvPr>
        </p:nvSpPr>
        <p:spPr>
          <a:xfrm>
            <a:off x="457200" y="1828800"/>
            <a:ext cx="8229600" cy="4495800"/>
          </a:xfrm>
        </p:spPr>
        <p:txBody>
          <a:bodyPr>
            <a:normAutofit lnSpcReduction="10000"/>
          </a:bodyPr>
          <a:lstStyle/>
          <a:p>
            <a:pPr marL="285750" indent="-285750">
              <a:buFont typeface="Arial" panose="020B0604020202020204" pitchFamily="34" charset="0"/>
              <a:buChar char="•"/>
            </a:pPr>
            <a:r>
              <a:rPr lang="en-US" sz="1600" dirty="0">
                <a:solidFill>
                  <a:schemeClr val="tx1"/>
                </a:solidFill>
              </a:rPr>
              <a:t>Reporting requirements once awarded:</a:t>
            </a:r>
            <a:endParaRPr lang="en-US" sz="800" dirty="0">
              <a:solidFill>
                <a:schemeClr val="tx1"/>
              </a:solidFill>
            </a:endParaRPr>
          </a:p>
          <a:p>
            <a:pPr marL="685800" lvl="1">
              <a:buFont typeface="Arial" panose="020B0604020202020204" pitchFamily="34" charset="0"/>
              <a:buChar char="•"/>
            </a:pPr>
            <a:r>
              <a:rPr lang="en-US" b="1" dirty="0">
                <a:solidFill>
                  <a:schemeClr val="tx1"/>
                </a:solidFill>
              </a:rPr>
              <a:t>Semiannual</a:t>
            </a:r>
            <a:r>
              <a:rPr lang="en-US" dirty="0">
                <a:solidFill>
                  <a:schemeClr val="tx1"/>
                </a:solidFill>
              </a:rPr>
              <a:t> reports to track progress</a:t>
            </a:r>
          </a:p>
          <a:p>
            <a:pPr marL="685800" lvl="1">
              <a:buFont typeface="Arial" panose="020B0604020202020204" pitchFamily="34" charset="0"/>
              <a:buChar char="•"/>
            </a:pPr>
            <a:r>
              <a:rPr lang="en-US" b="1" dirty="0">
                <a:solidFill>
                  <a:schemeClr val="tx1"/>
                </a:solidFill>
              </a:rPr>
              <a:t>Final</a:t>
            </a:r>
            <a:r>
              <a:rPr lang="en-US" dirty="0">
                <a:solidFill>
                  <a:schemeClr val="tx1"/>
                </a:solidFill>
              </a:rPr>
              <a:t> report at conclusion of grant</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319 grants are </a:t>
            </a:r>
            <a:r>
              <a:rPr lang="en-US" sz="1600" b="1" dirty="0">
                <a:solidFill>
                  <a:schemeClr val="tx1"/>
                </a:solidFill>
              </a:rPr>
              <a:t>reimbursement</a:t>
            </a:r>
            <a:r>
              <a:rPr lang="en-US" sz="1600" dirty="0">
                <a:solidFill>
                  <a:schemeClr val="tx1"/>
                </a:solidFill>
              </a:rPr>
              <a:t> grants:</a:t>
            </a:r>
          </a:p>
          <a:p>
            <a:pPr marL="685800" lvl="1">
              <a:buFont typeface="Arial" panose="020B0604020202020204" pitchFamily="34" charset="0"/>
              <a:buChar char="•"/>
            </a:pPr>
            <a:r>
              <a:rPr lang="en-US" dirty="0">
                <a:solidFill>
                  <a:schemeClr val="tx1"/>
                </a:solidFill>
              </a:rPr>
              <a:t>Use watershed group funds up front to pay participants</a:t>
            </a:r>
          </a:p>
          <a:p>
            <a:pPr marL="685800" lvl="1">
              <a:buFont typeface="Arial" panose="020B0604020202020204" pitchFamily="34" charset="0"/>
              <a:buChar char="•"/>
            </a:pPr>
            <a:r>
              <a:rPr lang="en-US" dirty="0">
                <a:solidFill>
                  <a:schemeClr val="tx1"/>
                </a:solidFill>
              </a:rPr>
              <a:t>Wait to pay participants until invoices are submitted to DEP</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Submit </a:t>
            </a:r>
            <a:r>
              <a:rPr lang="en-US" sz="1600" b="1" dirty="0">
                <a:solidFill>
                  <a:schemeClr val="tx1"/>
                </a:solidFill>
              </a:rPr>
              <a:t>invoices</a:t>
            </a:r>
            <a:r>
              <a:rPr lang="en-US" sz="1600" dirty="0">
                <a:solidFill>
                  <a:schemeClr val="tx1"/>
                </a:solidFill>
              </a:rPr>
              <a:t> to WVDEP for reimbursement</a:t>
            </a:r>
          </a:p>
          <a:p>
            <a:pPr marL="685800" lvl="1">
              <a:buFont typeface="Arial" panose="020B0604020202020204" pitchFamily="34" charset="0"/>
              <a:buChar char="•"/>
            </a:pPr>
            <a:r>
              <a:rPr lang="en-US" dirty="0">
                <a:solidFill>
                  <a:schemeClr val="tx1"/>
                </a:solidFill>
              </a:rPr>
              <a:t>Include:</a:t>
            </a:r>
          </a:p>
          <a:p>
            <a:pPr marL="1085850" lvl="2"/>
            <a:r>
              <a:rPr lang="en-US" dirty="0">
                <a:solidFill>
                  <a:schemeClr val="tx1"/>
                </a:solidFill>
              </a:rPr>
              <a:t>Invoice cover sheet from your organization reflecting cost-share totals</a:t>
            </a:r>
          </a:p>
          <a:p>
            <a:pPr marL="1085850" lvl="2"/>
            <a:r>
              <a:rPr lang="en-US" dirty="0">
                <a:solidFill>
                  <a:schemeClr val="tx1"/>
                </a:solidFill>
              </a:rPr>
              <a:t>Contractor invoices </a:t>
            </a:r>
          </a:p>
          <a:p>
            <a:pPr marL="1085850" lvl="2"/>
            <a:r>
              <a:rPr lang="en-US" dirty="0">
                <a:solidFill>
                  <a:schemeClr val="tx1"/>
                </a:solidFill>
              </a:rPr>
              <a:t>Sanitarian inspections </a:t>
            </a:r>
          </a:p>
          <a:p>
            <a:pPr marL="685800" lvl="1">
              <a:buFont typeface="Arial" panose="020B0604020202020204" pitchFamily="34" charset="0"/>
              <a:buChar char="•"/>
            </a:pPr>
            <a:r>
              <a:rPr lang="en-US" dirty="0">
                <a:solidFill>
                  <a:schemeClr val="tx1"/>
                </a:solidFill>
              </a:rPr>
              <a:t>Will also need to submit match</a:t>
            </a:r>
          </a:p>
          <a:p>
            <a:pPr marL="685800" lvl="1">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sz="1600" dirty="0">
                <a:solidFill>
                  <a:schemeClr val="tx1"/>
                </a:solidFill>
              </a:rPr>
              <a:t>For more information:</a:t>
            </a:r>
            <a:r>
              <a:rPr lang="en-US" sz="1600" dirty="0">
                <a:solidFill>
                  <a:srgbClr val="242424"/>
                </a:solidFill>
              </a:rPr>
              <a:t> </a:t>
            </a:r>
            <a:r>
              <a:rPr lang="en-US" sz="1600" u="sng" dirty="0">
                <a:solidFill>
                  <a:srgbClr val="242424"/>
                </a:solidFill>
                <a:effectLst/>
                <a:ea typeface="Times New Roman" panose="02020603050405020304" pitchFamily="18" charset="0"/>
                <a:cs typeface="Aptos" panose="020B0004020202020204" pitchFamily="34" charset="0"/>
                <a:hlinkClick r:id="rId3"/>
              </a:rPr>
              <a:t>§319 Program Overview (wv.gov)</a:t>
            </a:r>
            <a:r>
              <a:rPr lang="en-US" sz="1600" dirty="0"/>
              <a:t> </a:t>
            </a:r>
          </a:p>
        </p:txBody>
      </p:sp>
    </p:spTree>
    <p:extLst>
      <p:ext uri="{BB962C8B-B14F-4D97-AF65-F5344CB8AC3E}">
        <p14:creationId xmlns:p14="http://schemas.microsoft.com/office/powerpoint/2010/main" val="394690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B865-DFBD-8C5F-48CC-89631DA7A774}"/>
              </a:ext>
            </a:extLst>
          </p:cNvPr>
          <p:cNvSpPr>
            <a:spLocks noGrp="1"/>
          </p:cNvSpPr>
          <p:nvPr>
            <p:ph type="title"/>
          </p:nvPr>
        </p:nvSpPr>
        <p:spPr/>
        <p:txBody>
          <a:bodyPr/>
          <a:lstStyle/>
          <a:p>
            <a:r>
              <a:rPr lang="en-US" sz="2800" i="1" u="sng" dirty="0"/>
              <a:t>Developing your own program</a:t>
            </a:r>
            <a:r>
              <a:rPr lang="en-US" sz="2800" i="1" dirty="0"/>
              <a:t>: </a:t>
            </a:r>
            <a:br>
              <a:rPr lang="en-US" sz="2800" i="1" dirty="0"/>
            </a:br>
            <a:r>
              <a:rPr lang="en-US" sz="5400" dirty="0"/>
              <a:t>Budget Development</a:t>
            </a:r>
            <a:endParaRPr lang="en-US" dirty="0"/>
          </a:p>
        </p:txBody>
      </p:sp>
      <p:sp>
        <p:nvSpPr>
          <p:cNvPr id="3" name="Content Placeholder 2">
            <a:extLst>
              <a:ext uri="{FF2B5EF4-FFF2-40B4-BE49-F238E27FC236}">
                <a16:creationId xmlns:a16="http://schemas.microsoft.com/office/drawing/2014/main" id="{40A0B98B-D631-1748-0F63-3C5D0BF5756D}"/>
              </a:ext>
            </a:extLst>
          </p:cNvPr>
          <p:cNvSpPr>
            <a:spLocks noGrp="1"/>
          </p:cNvSpPr>
          <p:nvPr>
            <p:ph idx="1"/>
          </p:nvPr>
        </p:nvSpPr>
        <p:spPr>
          <a:xfrm>
            <a:off x="457200" y="1828800"/>
            <a:ext cx="8229600" cy="4495800"/>
          </a:xfrm>
        </p:spPr>
        <p:txBody>
          <a:bodyPr>
            <a:normAutofit/>
          </a:bodyPr>
          <a:lstStyle/>
          <a:p>
            <a:r>
              <a:rPr lang="en-US" dirty="0">
                <a:solidFill>
                  <a:schemeClr val="tx1"/>
                </a:solidFill>
              </a:rPr>
              <a:t>40% match can come from:</a:t>
            </a:r>
          </a:p>
          <a:p>
            <a:pPr lvl="1"/>
            <a:r>
              <a:rPr lang="en-US" dirty="0">
                <a:solidFill>
                  <a:schemeClr val="tx1"/>
                </a:solidFill>
              </a:rPr>
              <a:t>Watershed group funds	</a:t>
            </a:r>
          </a:p>
          <a:p>
            <a:pPr lvl="1"/>
            <a:r>
              <a:rPr lang="en-US" dirty="0">
                <a:solidFill>
                  <a:schemeClr val="tx1"/>
                </a:solidFill>
              </a:rPr>
              <a:t>Homeowner funds</a:t>
            </a:r>
          </a:p>
          <a:p>
            <a:pPr lvl="1"/>
            <a:r>
              <a:rPr lang="en-US" dirty="0">
                <a:solidFill>
                  <a:schemeClr val="tx1"/>
                </a:solidFill>
              </a:rPr>
              <a:t>In-kind match (meetings, project management time, mileage, etc.)</a:t>
            </a:r>
          </a:p>
          <a:p>
            <a:pPr lvl="2"/>
            <a:r>
              <a:rPr lang="en-US" i="1" dirty="0">
                <a:solidFill>
                  <a:schemeClr val="tx1"/>
                </a:solidFill>
              </a:rPr>
              <a:t>This can also come from partners as long as their time is not federally funded and they do not claim their time for any other federal grant</a:t>
            </a:r>
          </a:p>
          <a:p>
            <a:pPr lvl="2"/>
            <a:r>
              <a:rPr lang="en-US" dirty="0">
                <a:solidFill>
                  <a:schemeClr val="tx1"/>
                </a:solidFill>
                <a:hlinkClick r:id="rId3"/>
              </a:rPr>
              <a:t>Value of Volunteer Time (Independent Sector)</a:t>
            </a:r>
            <a:endParaRPr lang="en-US" dirty="0">
              <a:solidFill>
                <a:schemeClr val="tx1"/>
              </a:solidFill>
            </a:endParaRPr>
          </a:p>
          <a:p>
            <a:pPr lvl="3"/>
            <a:r>
              <a:rPr lang="en-US" dirty="0">
                <a:solidFill>
                  <a:schemeClr val="tx1"/>
                </a:solidFill>
              </a:rPr>
              <a:t>Current rate for WV: </a:t>
            </a:r>
            <a:r>
              <a:rPr lang="en-US" b="1" dirty="0">
                <a:solidFill>
                  <a:schemeClr val="tx1"/>
                </a:solidFill>
              </a:rPr>
              <a:t>$26.67/hour </a:t>
            </a:r>
          </a:p>
          <a:p>
            <a:pPr lvl="2"/>
            <a:r>
              <a:rPr lang="en-US" dirty="0">
                <a:solidFill>
                  <a:schemeClr val="tx1"/>
                </a:solidFill>
                <a:hlinkClick r:id="rId4"/>
              </a:rPr>
              <a:t>Mileage Reimbursement Rate (GSA)</a:t>
            </a:r>
            <a:r>
              <a:rPr lang="en-US" dirty="0">
                <a:solidFill>
                  <a:schemeClr val="tx1"/>
                </a:solidFill>
              </a:rPr>
              <a:t> </a:t>
            </a:r>
          </a:p>
          <a:p>
            <a:pPr lvl="3"/>
            <a:r>
              <a:rPr lang="en-US" dirty="0">
                <a:solidFill>
                  <a:schemeClr val="tx1"/>
                </a:solidFill>
              </a:rPr>
              <a:t>Current mileage reimbursement rate: </a:t>
            </a:r>
            <a:r>
              <a:rPr lang="en-US" b="1" dirty="0">
                <a:solidFill>
                  <a:schemeClr val="tx1"/>
                </a:solidFill>
              </a:rPr>
              <a:t>$0.67/mile </a:t>
            </a:r>
          </a:p>
          <a:p>
            <a:pPr marL="914400" lvl="2"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281812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Y13 Budget PowerPoin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501E3240990429C08577BDC788683" ma:contentTypeVersion="144" ma:contentTypeDescription="Create a new document." ma:contentTypeScope="" ma:versionID="2f9695db5ce5748c3c256c7f1c7fb3d6">
  <xsd:schema xmlns:xsd="http://www.w3.org/2001/XMLSchema" xmlns:xs="http://www.w3.org/2001/XMLSchema" xmlns:p="http://schemas.microsoft.com/office/2006/metadata/properties" xmlns:ns2="5b5fc349-0f86-40b3-8ff1-c763516873e2" xmlns:ns3="851c9e4a-809d-4d4a-b87c-8389aeb97bae" targetNamespace="http://schemas.microsoft.com/office/2006/metadata/properties" ma:root="true" ma:fieldsID="476c1818b55523a3236f62d94de43375" ns2:_="" ns3:_="">
    <xsd:import namespace="5b5fc349-0f86-40b3-8ff1-c763516873e2"/>
    <xsd:import namespace="851c9e4a-809d-4d4a-b87c-8389aeb97bae"/>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c349-0f86-40b3-8ff1-c763516873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51c9e4a-809d-4d4a-b87c-8389aeb97bae"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926AA4E1E79F249B2F9BD2D574DA4AA" ma:contentTypeVersion="" ma:contentTypeDescription="Create a new document." ma:contentTypeScope="" ma:versionID="0651ad46c5901e9810ce17bbab17b963">
  <xsd:schema xmlns:xsd="http://www.w3.org/2001/XMLSchema" xmlns:xs="http://www.w3.org/2001/XMLSchema" xmlns:p="http://schemas.microsoft.com/office/2006/metadata/properties" xmlns:ns2="2fc30721-2543-4767-9098-e815e3718a24" xmlns:ns3="a2f8c00f-5553-491f-b6be-03f8360363b4" targetNamespace="http://schemas.microsoft.com/office/2006/metadata/properties" ma:root="true" ma:fieldsID="43e644cf2b58b27150be96675c7e40a5" ns2:_="" ns3:_="">
    <xsd:import namespace="2fc30721-2543-4767-9098-e815e3718a24"/>
    <xsd:import namespace="a2f8c00f-5553-491f-b6be-03f8360363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30721-2543-4767-9098-e815e3718a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efe257fe-54ea-4a14-8c6f-5c00088dd827}" ma:internalName="TaxCatchAll" ma:showField="CatchAllData" ma:web="2fc30721-2543-4767-9098-e815e3718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f8c00f-5553-491f-b6be-03f8360363b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29e438-03bb-4cc1-a82f-955349c81f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2f8c00f-5553-491f-b6be-03f8360363b4">
      <Terms xmlns="http://schemas.microsoft.com/office/infopath/2007/PartnerControls"/>
    </lcf76f155ced4ddcb4097134ff3c332f>
    <TaxCatchAll xmlns="2fc30721-2543-4767-9098-e815e3718a24" xsi:nil="true"/>
  </documentManagement>
</p:properties>
</file>

<file path=customXml/itemProps1.xml><?xml version="1.0" encoding="utf-8"?>
<ds:datastoreItem xmlns:ds="http://schemas.openxmlformats.org/officeDocument/2006/customXml" ds:itemID="{C7F57E7D-586C-40EA-BC0F-5EB2853C3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c349-0f86-40b3-8ff1-c763516873e2"/>
    <ds:schemaRef ds:uri="851c9e4a-809d-4d4a-b87c-8389aeb97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A3155-99C4-41FD-8458-D323E0D52896}"/>
</file>

<file path=customXml/itemProps3.xml><?xml version="1.0" encoding="utf-8"?>
<ds:datastoreItem xmlns:ds="http://schemas.openxmlformats.org/officeDocument/2006/customXml" ds:itemID="{20A1D743-B7FD-4138-B4F8-FD777AF80A9E}">
  <ds:schemaRefs>
    <ds:schemaRef ds:uri="http://schemas.microsoft.com/sharepoint/v3/contenttype/forms"/>
  </ds:schemaRefs>
</ds:datastoreItem>
</file>

<file path=customXml/itemProps4.xml><?xml version="1.0" encoding="utf-8"?>
<ds:datastoreItem xmlns:ds="http://schemas.openxmlformats.org/officeDocument/2006/customXml" ds:itemID="{177D4100-4A6D-40A0-AF65-F0A0E8A44F8D}">
  <ds:schemaRefs>
    <ds:schemaRef ds:uri="http://schemas.microsoft.com/office/2006/metadata/properties"/>
    <ds:schemaRef ds:uri="http://schemas.microsoft.com/office/infopath/2007/PartnerControls"/>
    <ds:schemaRef ds:uri="5b5fc349-0f86-40b3-8ff1-c763516873e2"/>
  </ds:schemaRefs>
</ds:datastoreItem>
</file>

<file path=docProps/app.xml><?xml version="1.0" encoding="utf-8"?>
<Properties xmlns="http://schemas.openxmlformats.org/officeDocument/2006/extended-properties" xmlns:vt="http://schemas.openxmlformats.org/officeDocument/2006/docPropsVTypes">
  <Template>FY13 Budget PowerPoint</Template>
  <TotalTime>10033</TotalTime>
  <Words>2597</Words>
  <Application>Microsoft Office PowerPoint</Application>
  <PresentationFormat>On-screen Show (4:3)</PresentationFormat>
  <Paragraphs>297</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Courier New</vt:lpstr>
      <vt:lpstr>Palatino Linotype</vt:lpstr>
      <vt:lpstr>Times New Roman</vt:lpstr>
      <vt:lpstr>FY13 Budget PowerPoint</vt:lpstr>
      <vt:lpstr>PowerPoint Presentation</vt:lpstr>
      <vt:lpstr>West Virginia Conservation Agency 319 NPS Septic Program</vt:lpstr>
      <vt:lpstr>Outline</vt:lpstr>
      <vt:lpstr>WVCA Septic Pumping/Repair Programs</vt:lpstr>
      <vt:lpstr>WVCA Septic Pumping/Repair Programs</vt:lpstr>
      <vt:lpstr>WVCA Septic Pumping/Repair Programs</vt:lpstr>
      <vt:lpstr>Developing your own program:  Eligibility &amp; Funding</vt:lpstr>
      <vt:lpstr>Developing your own program:  Eligibility &amp; Funding</vt:lpstr>
      <vt:lpstr>Developing your own program:  Budget Development</vt:lpstr>
      <vt:lpstr>Developing your own program:  Budget Development</vt:lpstr>
      <vt:lpstr>Developing your own program:  Create Program Forms</vt:lpstr>
      <vt:lpstr>Developing your own program:  Create Program Forms</vt:lpstr>
      <vt:lpstr>Developing your own program:  Create Program Forms</vt:lpstr>
      <vt:lpstr>Developing your own program:  Partnerships &amp; Outreach</vt:lpstr>
      <vt:lpstr>FAQs from participants</vt:lpstr>
      <vt:lpstr>FAQs from participants</vt:lpstr>
      <vt:lpstr>FAQs from participants</vt:lpstr>
      <vt:lpstr>Other Tips/Lessons Learned</vt:lpstr>
      <vt:lpstr>Other Tips/Lessons Learned</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Conservation Committee West Virginia Conservation Agency</dc:title>
  <dc:creator>Stacy, Andrew</dc:creator>
  <cp:lastModifiedBy>Bisom, Kristen</cp:lastModifiedBy>
  <cp:revision>85</cp:revision>
  <cp:lastPrinted>2012-01-24T15:14:16Z</cp:lastPrinted>
  <dcterms:created xsi:type="dcterms:W3CDTF">2012-01-03T13:40:13Z</dcterms:created>
  <dcterms:modified xsi:type="dcterms:W3CDTF">2024-02-08T18:20:17Z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0x0101008926AA4E1E79F249B2F9BD2D574DA4AA</vt:lpwstr>
  </property>
  <property fmtid="{D5CDD505-2E9C-101B-9397-08002B2CF9AE}" pid="3" name="_dlc_DocIdItemGuid">
    <vt:lpwstr>7f7910a3-f432-4880-999b-bc7bb7088a11</vt:lpwstr>
  </property>
</Properties>
</file>