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ZLD/asz9Sp5q4OHsnPIKhWvJW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Lato-bold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font" Target="fonts/Lato-italic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schemas.openxmlformats.org/officeDocument/2006/relationships/font" Target="fonts/Lato-bold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4c2e34ebe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b4c2e34eb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with any other program that has primacy it requires regulations that are at least as stringent as the federal rules.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of the State regulations for UIC include: 47CSR13 the UIC Rule, 47CSR9 the UIC Fee schedule, and 47CSR55 the groundwater act fee schedule.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4c2e34ebe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4c2e34eb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 5 wells can be common activities. Examples include stormwater drainage wells (or sinkholes), septic system leach fields,and industrial disposal wells among others.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EPA has fact sheets for some of these common Class 5 well types as well as other types.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are a couple of banned class 5 injection wells: Large capacity cesspools - untreated sewage &amp; motor vehicle waste disposal wells - floor drains in auto shops that connect to septic systems or go directly into the ground.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(Potential contaminants for sewage- pathogens, nitrate, phosphorus. Stormwater - TSS/TDS - a little bit of everything it touches.)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 include reference to EPA’s description: </a:t>
            </a:r>
            <a:r>
              <a:rPr lang="en-US"/>
              <a:t>https://www.epa.gov/uic/large-capacity-septic-systems</a:t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Prohibited via Special Regulations 47 CSR 11 - same as coin-operated/pay to use car washes.</a:t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4c2e34eb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Permits require: an application for the appropriate well type, an application fee that depends on the type of well, the volume of the injectate, and the treatment of the injectate, a groundwater protection plan, and a closure plan. Some Permits will require monitoring.</a:t>
            </a:r>
            <a:endParaRPr/>
          </a:p>
        </p:txBody>
      </p:sp>
      <p:sp>
        <p:nvSpPr>
          <p:cNvPr id="176" name="Google Shape;176;g2b4c2e34ebe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4c2e34ebe_0_18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g2b4c2e34ebe_0_18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83" name="Google Shape;83;g2b4c2e34ebe_0_18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g2b4c2e34ebe_0_18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g2b4c2e34ebe_0_189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86" name="Google Shape;86;g2b4c2e34ebe_0_189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g2b4c2e34ebe_0_189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g2b4c2e34ebe_0_18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-2" y="0"/>
            <a:ext cx="1219200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flipH="1" rot="10800000">
            <a:off x="-484" y="-1"/>
            <a:ext cx="8111296" cy="6858000"/>
          </a:xfrm>
          <a:prstGeom prst="rect">
            <a:avLst/>
          </a:prstGeom>
          <a:gradFill>
            <a:gsLst>
              <a:gs pos="0">
                <a:srgbClr val="000000">
                  <a:alpha val="93725"/>
                </a:srgbClr>
              </a:gs>
              <a:gs pos="8000">
                <a:srgbClr val="000000">
                  <a:alpha val="93725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flipH="1" rot="-5400000">
            <a:off x="858281" y="-401562"/>
            <a:ext cx="6858004" cy="7661129"/>
          </a:xfrm>
          <a:prstGeom prst="rect">
            <a:avLst/>
          </a:prstGeom>
          <a:gradFill>
            <a:gsLst>
              <a:gs pos="0">
                <a:srgbClr val="4472C4">
                  <a:alpha val="22745"/>
                </a:srgbClr>
              </a:gs>
              <a:gs pos="71000">
                <a:srgbClr val="1F3864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 flipH="1" rot="10800000">
            <a:off x="-7519" y="-1"/>
            <a:ext cx="8118331" cy="6858000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14000">
                <a:srgbClr val="4472C4">
                  <a:alpha val="0"/>
                </a:srgbClr>
              </a:gs>
              <a:gs pos="100000">
                <a:srgbClr val="000000">
                  <a:alpha val="81960"/>
                </a:srgbClr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 rot="-6150480">
            <a:off x="2569700" y="983306"/>
            <a:ext cx="5005754" cy="5005754"/>
          </a:xfrm>
          <a:prstGeom prst="ellipse">
            <a:avLst/>
          </a:prstGeom>
          <a:gradFill>
            <a:gsLst>
              <a:gs pos="0">
                <a:srgbClr val="2F5496">
                  <a:alpha val="0"/>
                </a:srgbClr>
              </a:gs>
              <a:gs pos="17000">
                <a:srgbClr val="2F5496">
                  <a:alpha val="0"/>
                </a:srgbClr>
              </a:gs>
              <a:gs pos="82000">
                <a:srgbClr val="000000">
                  <a:alpha val="23921"/>
                </a:srgbClr>
              </a:gs>
              <a:gs pos="100000">
                <a:srgbClr val="000000">
                  <a:alpha val="23921"/>
                </a:srgbClr>
              </a:gs>
            </a:gsLst>
            <a:lin ang="9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>
            <p:ph type="ctrTitle"/>
          </p:nvPr>
        </p:nvSpPr>
        <p:spPr>
          <a:xfrm>
            <a:off x="1011948" y="857252"/>
            <a:ext cx="6219582" cy="15376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FFFF"/>
                </a:solidFill>
              </a:rPr>
              <a:t>Understanding UIC Septic Systems</a:t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 flipH="1" rot="10800000">
            <a:off x="-7518" y="4354178"/>
            <a:ext cx="8118330" cy="2503817"/>
          </a:xfrm>
          <a:prstGeom prst="rect">
            <a:avLst/>
          </a:prstGeom>
          <a:gradFill>
            <a:gsLst>
              <a:gs pos="0">
                <a:srgbClr val="2F5496">
                  <a:alpha val="32941"/>
                </a:srgbClr>
              </a:gs>
              <a:gs pos="83000">
                <a:srgbClr val="000000">
                  <a:alpha val="20784"/>
                </a:srgbClr>
              </a:gs>
              <a:gs pos="100000">
                <a:srgbClr val="000000">
                  <a:alpha val="20784"/>
                </a:srgbClr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>
            <p:ph idx="1" type="subTitle"/>
          </p:nvPr>
        </p:nvSpPr>
        <p:spPr>
          <a:xfrm>
            <a:off x="1105661" y="4800600"/>
            <a:ext cx="5179879" cy="1200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>
                <a:solidFill>
                  <a:srgbClr val="FFFFFF"/>
                </a:solidFill>
              </a:rPr>
              <a:t>Dennis A. Burns, CPESC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200">
                <a:solidFill>
                  <a:srgbClr val="FFFFFF"/>
                </a:solidFill>
              </a:rPr>
              <a:t>West Virginia Department of Environmental Protection</a:t>
            </a:r>
            <a:endParaRPr/>
          </a:p>
        </p:txBody>
      </p:sp>
      <p:pic>
        <p:nvPicPr>
          <p:cNvPr descr="Underground Injection Control Program"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0979" y="2571492"/>
            <a:ext cx="3173819" cy="2368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4c2e34ebe_0_100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Underground Injection Control</a:t>
            </a:r>
            <a:endParaRPr/>
          </a:p>
        </p:txBody>
      </p:sp>
      <p:sp>
        <p:nvSpPr>
          <p:cNvPr id="107" name="Google Shape;107;g2b4c2e34ebe_0_100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Primacy delegated from EPA</a:t>
            </a:r>
            <a:endParaRPr/>
          </a:p>
          <a:p>
            <a:pPr indent="-368300" lvl="1" marL="9144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At least as stringent as federal regulations.</a:t>
            </a:r>
            <a:endParaRPr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Separated into Classes of Wells (1 - 6)</a:t>
            </a:r>
            <a:endParaRPr/>
          </a:p>
          <a:p>
            <a:pPr indent="-368300" lvl="1" marL="9144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Septic Systems are included in Class 5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08" name="Google Shape;108;g2b4c2e34ebe_0_100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State Rules</a:t>
            </a:r>
            <a:endParaRPr/>
          </a:p>
          <a:p>
            <a:pPr indent="-368300" lvl="1" marL="9144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47CSR13 - The UIC Rule</a:t>
            </a:r>
            <a:endParaRPr/>
          </a:p>
          <a:p>
            <a:pPr indent="-368300" lvl="1" marL="9144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47CSR9 - UIC Fee Schedule</a:t>
            </a:r>
            <a:endParaRPr/>
          </a:p>
          <a:p>
            <a:pPr indent="-368300" lvl="1" marL="9144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47CSR55 - Groundwater Act Fee Schedule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4c2e34ebe_0_23"/>
          <p:cNvSpPr txBox="1"/>
          <p:nvPr/>
        </p:nvSpPr>
        <p:spPr>
          <a:xfrm>
            <a:off x="2615100" y="86375"/>
            <a:ext cx="69621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Some Types of Class 5 Wells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14" name="Google Shape;114;g2b4c2e34ebe_0_23"/>
          <p:cNvSpPr txBox="1"/>
          <p:nvPr/>
        </p:nvSpPr>
        <p:spPr>
          <a:xfrm>
            <a:off x="598742" y="1143675"/>
            <a:ext cx="62967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Drainage Wells (Stormwater)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Geothermal Reinjection Wells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Domestic Wastewater Disposal Wells - Septic Systems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Mineral and Fossil Fuel Recovery Related Wells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Industrial/Commercial/Utility Disposal Wells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Recharge Wells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Miscellaneous Wells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15" name="Google Shape;115;g2b4c2e34ebe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6167" y="1052922"/>
            <a:ext cx="4485833" cy="431061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b4c2e34ebe_0_23"/>
          <p:cNvSpPr txBox="1"/>
          <p:nvPr/>
        </p:nvSpPr>
        <p:spPr>
          <a:xfrm>
            <a:off x="598717" y="5246292"/>
            <a:ext cx="86199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Banned shallow Class 5 injection wells: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Cesspools - hole in ground for untreated sewage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Motor vehicle waste disposal wells (MVWDW) - floor drain from shop with fuels, oils, coolants, etc. into ground.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/>
          <p:nvPr>
            <p:ph type="title"/>
          </p:nvPr>
        </p:nvSpPr>
        <p:spPr>
          <a:xfrm>
            <a:off x="5868557" y="1138036"/>
            <a:ext cx="5444382" cy="1402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-US" sz="2500"/>
              <a:t>Any Septic System With the Capacity to Handle 20 Individuals or More in a Signal Day Must Have a UIC Septic Permit</a:t>
            </a:r>
            <a:endParaRPr/>
          </a:p>
        </p:txBody>
      </p:sp>
      <p:cxnSp>
        <p:nvCxnSpPr>
          <p:cNvPr id="122" name="Google Shape;122;p2"/>
          <p:cNvCxnSpPr/>
          <p:nvPr/>
        </p:nvCxnSpPr>
        <p:spPr>
          <a:xfrm>
            <a:off x="5971697" y="871146"/>
            <a:ext cx="736939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p2"/>
          <p:cNvSpPr txBox="1"/>
          <p:nvPr>
            <p:ph idx="1" type="body"/>
          </p:nvPr>
        </p:nvSpPr>
        <p:spPr>
          <a:xfrm>
            <a:off x="5868557" y="2551176"/>
            <a:ext cx="5444382" cy="3591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Septic Systems are Class 5 UIC Wells per WVDEP and US EPA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This even includes systems that only handle 20 or more people one time a year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This </a:t>
            </a:r>
            <a:r>
              <a:rPr lang="en-US" sz="2000" u="sng"/>
              <a:t>does</a:t>
            </a:r>
            <a:r>
              <a:rPr lang="en-US" sz="2000" u="sng"/>
              <a:t> not </a:t>
            </a:r>
            <a:r>
              <a:rPr lang="en-US" sz="2000"/>
              <a:t>include single family residences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Requires a Groundwater Protection Plan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This </a:t>
            </a:r>
            <a:r>
              <a:rPr lang="en-US" sz="2000"/>
              <a:t>does</a:t>
            </a:r>
            <a:r>
              <a:rPr lang="en-US" sz="2000"/>
              <a:t> not include Home Aeration Units with surface discharge - may be covered with an NPDES General Permit.</a:t>
            </a:r>
            <a:endParaRPr/>
          </a:p>
        </p:txBody>
      </p:sp>
      <p:pic>
        <p:nvPicPr>
          <p:cNvPr descr="Septic System Repair &amp; Tank Replacement Services in Charlotte NC | Carolina  Septic Pro" id="124" name="Google Shape;12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67145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 flipH="1" rot="5400000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 rot="-54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100000">
                <a:srgbClr val="1F3864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 flipH="1" rot="-5400000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8823"/>
                </a:srgbClr>
              </a:gs>
              <a:gs pos="69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 rot="6097846">
            <a:off x="-747355" y="1201312"/>
            <a:ext cx="4808302" cy="4088666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8DA9DB">
                  <a:alpha val="0"/>
                </a:srgbClr>
              </a:gs>
              <a:gs pos="39000">
                <a:srgbClr val="8DA9DB">
                  <a:alpha val="0"/>
                </a:srgbClr>
              </a:gs>
              <a:gs pos="100000">
                <a:srgbClr val="2F5496">
                  <a:alpha val="25882"/>
                </a:srgbClr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>
            <p:ph type="title"/>
          </p:nvPr>
        </p:nvSpPr>
        <p:spPr>
          <a:xfrm>
            <a:off x="660041" y="2767106"/>
            <a:ext cx="2880828" cy="3071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Restaurants must include a grease separator with their system.</a:t>
            </a:r>
            <a:b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Only bathroom and kitchen waste is allowed to be injected.</a:t>
            </a:r>
            <a:b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hat Is a Grease Trap (And Does Your Home Need One)? (2024) | Today's  Homeowner" id="135" name="Google Shape;135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2428" y="1532241"/>
            <a:ext cx="7225748" cy="3793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 flipH="1" rot="5400000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 rot="-54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100000">
                <a:srgbClr val="1F3864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 flipH="1" rot="-5400000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8823"/>
                </a:srgbClr>
              </a:gs>
              <a:gs pos="69000">
                <a:srgbClr val="4472C4">
                  <a:alpha val="0"/>
                </a:srgbClr>
              </a:gs>
              <a:gs pos="100000">
                <a:srgbClr val="4472C4">
                  <a:alpha val="0"/>
                </a:srgbClr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 rot="6097846">
            <a:off x="-747355" y="1201312"/>
            <a:ext cx="4808302" cy="4088666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8DA9DB">
                  <a:alpha val="0"/>
                </a:srgbClr>
              </a:gs>
              <a:gs pos="39000">
                <a:srgbClr val="8DA9DB">
                  <a:alpha val="0"/>
                </a:srgbClr>
              </a:gs>
              <a:gs pos="100000">
                <a:srgbClr val="2F5496">
                  <a:alpha val="25882"/>
                </a:srgbClr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>
            <p:ph type="title"/>
          </p:nvPr>
        </p:nvSpPr>
        <p:spPr>
          <a:xfrm>
            <a:off x="660041" y="2767106"/>
            <a:ext cx="2880828" cy="3071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lang="en-US"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Coin Operated Laundromats are not permitted to inject</a:t>
            </a:r>
            <a:br>
              <a:rPr lang="en-US"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8 Laundromat Tips to Follow Before You Go" id="146" name="Google Shape;14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2428" y="1017407"/>
            <a:ext cx="7225748" cy="4823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 flipH="1" rot="5400000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 txBox="1"/>
          <p:nvPr>
            <p:ph type="title"/>
          </p:nvPr>
        </p:nvSpPr>
        <p:spPr>
          <a:xfrm>
            <a:off x="806825" y="457201"/>
            <a:ext cx="2844800" cy="35888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lang="en-US" sz="3400">
                <a:solidFill>
                  <a:srgbClr val="FFFFFF"/>
                </a:solidFill>
              </a:rPr>
              <a:t>Other Facilities with Waste Streams Other than Sanitary Waste</a:t>
            </a:r>
            <a:endParaRPr/>
          </a:p>
        </p:txBody>
      </p:sp>
      <p:sp>
        <p:nvSpPr>
          <p:cNvPr id="158" name="Google Shape;158;p5"/>
          <p:cNvSpPr txBox="1"/>
          <p:nvPr/>
        </p:nvSpPr>
        <p:spPr>
          <a:xfrm>
            <a:off x="4649245" y="669363"/>
            <a:ext cx="3290579" cy="5534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facilities may require filters or additional filtration to prevent solids from entering the septic system, a pump and hull tank, and/or a Groundwater Protection Plan</a:t>
            </a:r>
            <a:endParaRPr/>
          </a:p>
        </p:txBody>
      </p:sp>
      <p:pic>
        <p:nvPicPr>
          <p:cNvPr descr="Something You Beauty Salon &amp; Spa | Champaign, Illinois" id="159" name="Google Shape;159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7859" y="1151698"/>
            <a:ext cx="2823586" cy="1878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 Shelter Standards" id="160" name="Google Shape;160;p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7859" y="3847996"/>
            <a:ext cx="2823586" cy="1878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 flipH="1" rot="5400000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 flipH="1" rot="5400000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 flipH="1" rot="5400000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 rot="-964587">
            <a:off x="-501737" y="969718"/>
            <a:ext cx="3900357" cy="4178958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 flipH="1" rot="5400000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 txBox="1"/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Management Practices Required</a:t>
            </a:r>
            <a:endParaRPr/>
          </a:p>
        </p:txBody>
      </p:sp>
      <p:sp>
        <p:nvSpPr>
          <p:cNvPr id="173" name="Google Shape;173;p6"/>
          <p:cNvSpPr txBox="1"/>
          <p:nvPr>
            <p:ph idx="1" type="body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Visual Inspections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Sampling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Do not plum storm or roof drains into the system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Provide a barrier to prevent vehicular traffic from the injection point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Do not pave over the injection point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Prevent woody vegetation from growing within 10 feet of the injection point  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4c2e34ebe_0_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b4c2e34ebe_0_6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b4c2e34ebe_0_6"/>
          <p:cNvSpPr/>
          <p:nvPr/>
        </p:nvSpPr>
        <p:spPr>
          <a:xfrm flipH="1" rot="5400000">
            <a:off x="-1410016" y="1410150"/>
            <a:ext cx="6858000" cy="403770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12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2b4c2e34ebe_0_6"/>
          <p:cNvSpPr/>
          <p:nvPr/>
        </p:nvSpPr>
        <p:spPr>
          <a:xfrm flipH="1" rot="5400000">
            <a:off x="-1410016" y="1420288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b4c2e34ebe_0_6"/>
          <p:cNvSpPr/>
          <p:nvPr/>
        </p:nvSpPr>
        <p:spPr>
          <a:xfrm flipH="1" rot="5400000">
            <a:off x="767983" y="3588145"/>
            <a:ext cx="2502000" cy="4037700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799903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b4c2e34ebe_0_6"/>
          <p:cNvSpPr/>
          <p:nvPr/>
        </p:nvSpPr>
        <p:spPr>
          <a:xfrm rot="-967356">
            <a:off x="-500907" y="968177"/>
            <a:ext cx="3897638" cy="4176045"/>
          </a:xfrm>
          <a:custGeom>
            <a:rect b="b" l="l" r="r" t="t"/>
            <a:pathLst>
              <a:path extrusionOk="0" h="4178958" w="3900357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b4c2e34ebe_0_6"/>
          <p:cNvSpPr/>
          <p:nvPr/>
        </p:nvSpPr>
        <p:spPr>
          <a:xfrm flipH="1" rot="5400000">
            <a:off x="-1410024" y="1400012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17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b4c2e34ebe_0_6"/>
          <p:cNvSpPr txBox="1"/>
          <p:nvPr>
            <p:ph type="title"/>
          </p:nvPr>
        </p:nvSpPr>
        <p:spPr>
          <a:xfrm>
            <a:off x="466722" y="586855"/>
            <a:ext cx="3201300" cy="3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UIC Permits</a:t>
            </a:r>
            <a:endParaRPr/>
          </a:p>
        </p:txBody>
      </p:sp>
      <p:sp>
        <p:nvSpPr>
          <p:cNvPr id="186" name="Google Shape;186;g2b4c2e34ebe_0_6"/>
          <p:cNvSpPr txBox="1"/>
          <p:nvPr>
            <p:ph idx="1" type="body"/>
          </p:nvPr>
        </p:nvSpPr>
        <p:spPr>
          <a:xfrm>
            <a:off x="4810259" y="649480"/>
            <a:ext cx="6555300" cy="55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Application for the well type.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Application Fee - dependent on volume, type of well, and treatment of injectate.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Monitoring may be required.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Groundwater Protection Plan.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Closure Plan.</a:t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6AA4E1E79F249B2F9BD2D574DA4AA" ma:contentTypeVersion="" ma:contentTypeDescription="Create a new document." ma:contentTypeScope="" ma:versionID="0651ad46c5901e9810ce17bbab17b963">
  <xsd:schema xmlns:xsd="http://www.w3.org/2001/XMLSchema" xmlns:xs="http://www.w3.org/2001/XMLSchema" xmlns:p="http://schemas.microsoft.com/office/2006/metadata/properties" xmlns:ns2="2fc30721-2543-4767-9098-e815e3718a24" xmlns:ns3="a2f8c00f-5553-491f-b6be-03f8360363b4" targetNamespace="http://schemas.microsoft.com/office/2006/metadata/properties" ma:root="true" ma:fieldsID="43e644cf2b58b27150be96675c7e40a5" ns2:_="" ns3:_="">
    <xsd:import namespace="2fc30721-2543-4767-9098-e815e3718a24"/>
    <xsd:import namespace="a2f8c00f-5553-491f-b6be-03f8360363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30721-2543-4767-9098-e815e3718a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e257fe-54ea-4a14-8c6f-5c00088dd827}" ma:internalName="TaxCatchAll" ma:showField="CatchAllData" ma:web="2fc30721-2543-4767-9098-e815e3718a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8c00f-5553-491f-b6be-03f8360363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29e438-03bb-4cc1-a82f-955349c81f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f8c00f-5553-491f-b6be-03f8360363b4">
      <Terms xmlns="http://schemas.microsoft.com/office/infopath/2007/PartnerControls"/>
    </lcf76f155ced4ddcb4097134ff3c332f>
    <TaxCatchAll xmlns="2fc30721-2543-4767-9098-e815e3718a24" xsi:nil="true"/>
  </documentManagement>
</p:properties>
</file>

<file path=customXml/itemProps1.xml><?xml version="1.0" encoding="utf-8"?>
<ds:datastoreItem xmlns:ds="http://schemas.openxmlformats.org/officeDocument/2006/customXml" ds:itemID="{13191401-6436-4080-A0E0-BC15C17A2F26}"/>
</file>

<file path=customXml/itemProps2.xml><?xml version="1.0" encoding="utf-8"?>
<ds:datastoreItem xmlns:ds="http://schemas.openxmlformats.org/officeDocument/2006/customXml" ds:itemID="{2BE41AA0-2A71-40B6-AB5B-09CCD29C09A4}"/>
</file>

<file path=customXml/itemProps3.xml><?xml version="1.0" encoding="utf-8"?>
<ds:datastoreItem xmlns:ds="http://schemas.openxmlformats.org/officeDocument/2006/customXml" ds:itemID="{D1A6C750-8724-447F-85F9-91B577089E1B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Jaime Deitz</dc:creator>
  <dcterms:created xsi:type="dcterms:W3CDTF">2024-01-29T13:51:57Z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0x0101008926AA4E1E79F249B2F9BD2D574DA4AA</vt:lpwstr>
  </property>
</Properties>
</file>