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hfgs5DzmiJKX3ADbINFUOeXxfM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935A5D-DD3B-44B9-8AEF-C465FA617EF9}">
  <a:tblStyle styleId="{32935A5D-DD3B-44B9-8AEF-C465FA617EF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3" name="Google Shape;19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When selecting plants for a bank stabilization site, keep in mind what the plants are going to do for the site and the limitations posed by the site.  Not every plant is good for every site.  Also consider the time of year the plants will be established, the method of planting, and availability of plant materials.</a:t>
            </a:r>
            <a:endParaRPr/>
          </a:p>
        </p:txBody>
      </p:sp>
      <p:sp>
        <p:nvSpPr>
          <p:cNvPr id="194" name="Google Shape;19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3" name="Google Shape;20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Grasses are excellent for establishing ground cover to prevent splash and sheet erosion, but do little to hold against concentrated water flow and mass soil erosion.  Nevertheless, they are essential for the whole system to function properly.  Consider both deep rooted and shallow rooted grasses.  Commonly the cool season grasses are quicker to establish but have shallow roots.  The warm season grasses have deeper roots but are slower to establish.  When determining how deep grass roots are needed it is important to consider soil type for supporting such species.</a:t>
            </a:r>
            <a:endParaRPr/>
          </a:p>
        </p:txBody>
      </p:sp>
      <p:sp>
        <p:nvSpPr>
          <p:cNvPr id="204" name="Google Shape;20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1" name="Google Shape;21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chart indicates the growth patterns of various grass and legume species.  In order for the riparian erosion control system to function properly, both warm season and cool season grasses should be established to assure optimum herbaceous growth throughout the entire growing season.</a:t>
            </a:r>
            <a:endParaRPr/>
          </a:p>
        </p:txBody>
      </p:sp>
      <p:sp>
        <p:nvSpPr>
          <p:cNvPr id="212" name="Google Shape;21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9" name="Google Shape;21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Trees are used for root systems that will hold soil in place.  Consider the overall impact of the tree.  For example, if a shrubby willow tree will hold the soil tighter than an oak tree, one should give more consideration to the willow; but if there are no willows and the oak is growing naturally, consider the oak.  Also consider the mass of the tree.  Ask yourself, is the stream bank stable enough to hold the weight of and oak tree, or is the willow more suited to prevent less stress on the riparian system.</a:t>
            </a:r>
            <a:endParaRPr/>
          </a:p>
        </p:txBody>
      </p:sp>
      <p:sp>
        <p:nvSpPr>
          <p:cNvPr id="220" name="Google Shape;22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6" name="Google Shape;4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8"/>
          <p:cNvSpPr>
            <a:spLocks noGrp="1"/>
          </p:cNvSpPr>
          <p:nvPr>
            <p:ph type="pic" idx="2"/>
          </p:nvPr>
        </p:nvSpPr>
        <p:spPr>
          <a:xfrm>
            <a:off x="5183188" y="987425"/>
            <a:ext cx="6172200" cy="4873625"/>
          </a:xfrm>
          <a:prstGeom prst="rect">
            <a:avLst/>
          </a:prstGeom>
          <a:noFill/>
          <a:ln>
            <a:noFill/>
          </a:ln>
        </p:spPr>
      </p:sp>
      <p:sp>
        <p:nvSpPr>
          <p:cNvPr id="68" name="Google Shape;68;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The Science of Managing Fecal Coliform</a:t>
            </a:r>
            <a:endParaRPr/>
          </a:p>
        </p:txBody>
      </p:sp>
      <p:sp>
        <p:nvSpPr>
          <p:cNvPr id="89" name="Google Shape;89;p1"/>
          <p:cNvSpPr txBox="1">
            <a:spLocks noGrp="1"/>
          </p:cNvSpPr>
          <p:nvPr>
            <p:ph type="subTitle" idx="1"/>
          </p:nvPr>
        </p:nvSpPr>
        <p:spPr>
          <a:xfrm>
            <a:off x="1524000" y="4100052"/>
            <a:ext cx="9144000" cy="115774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Dennis A. Burns, CPESC</a:t>
            </a:r>
            <a:endParaRPr/>
          </a:p>
          <a:p>
            <a:pPr marL="0" lvl="0" indent="0" algn="ctr" rtl="0">
              <a:lnSpc>
                <a:spcPct val="90000"/>
              </a:lnSpc>
              <a:spcBef>
                <a:spcPts val="1000"/>
              </a:spcBef>
              <a:spcAft>
                <a:spcPts val="0"/>
              </a:spcAft>
              <a:buClr>
                <a:schemeClr val="dk1"/>
              </a:buClr>
              <a:buSzPts val="2400"/>
              <a:buNone/>
            </a:pPr>
            <a:r>
              <a:rPr lang="en-US"/>
              <a:t>West Virginia Department of Environmental Protection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p10"/>
          <p:cNvSpPr/>
          <p:nvPr/>
        </p:nvSpPr>
        <p:spPr>
          <a:xfrm>
            <a:off x="0" y="0"/>
            <a:ext cx="4059050" cy="6858000"/>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0" name="Google Shape;170;p10"/>
          <p:cNvSpPr txBox="1">
            <a:spLocks noGrp="1"/>
          </p:cNvSpPr>
          <p:nvPr>
            <p:ph type="title"/>
          </p:nvPr>
        </p:nvSpPr>
        <p:spPr>
          <a:xfrm>
            <a:off x="838200" y="1412488"/>
            <a:ext cx="2899189" cy="436384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rPr>
              <a:t>What Practices are Effective to Address F. Coliform?</a:t>
            </a:r>
            <a:endParaRPr/>
          </a:p>
        </p:txBody>
      </p:sp>
      <p:sp>
        <p:nvSpPr>
          <p:cNvPr id="171" name="Google Shape;171;p10"/>
          <p:cNvSpPr txBox="1">
            <a:spLocks noGrp="1"/>
          </p:cNvSpPr>
          <p:nvPr>
            <p:ph type="body" idx="1"/>
          </p:nvPr>
        </p:nvSpPr>
        <p:spPr>
          <a:xfrm>
            <a:off x="4380855" y="1412489"/>
            <a:ext cx="3427283" cy="436384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100"/>
              <a:buChar char="•"/>
            </a:pPr>
            <a:r>
              <a:rPr lang="en-US" sz="1100" b="1">
                <a:latin typeface="Calibri"/>
                <a:ea typeface="Calibri"/>
                <a:cs typeface="Calibri"/>
                <a:sym typeface="Calibri"/>
              </a:rPr>
              <a:t>Fact:</a:t>
            </a:r>
            <a:r>
              <a:rPr lang="en-US" sz="1100">
                <a:latin typeface="Calibri"/>
                <a:ea typeface="Calibri"/>
                <a:cs typeface="Calibri"/>
                <a:sym typeface="Calibri"/>
              </a:rPr>
              <a:t>     (D.G. Boyer and G.C. Pasquarell, 1999) A study was conducted comparing two dairy operations.  One operation had no BMP’s to control fecal contamination, the other operation consisted of a waste storage facility to address fecal contaminated runoff.  Evaluation of sampling data from this study indicated that there was a 99% difference between the fecal counts associated with the two operations.  The dairy with the waste storage facility contributed the less.  Additionally, samples for this study were also taken along pasture land with no BMP’s to control animal waste.  The study concluded that BMP’s such as rotational grazing, divisional fencing, animal exclusion from sinkholes,  and water distribution systems for livestock  are adequate for reducing fecal coliform densities.  A waste management system with such practices as roofing and curbing of the loafing pad, a waste storage structure, and a manure and nutrient management plan can reduce the potential for affecting water quality.</a:t>
            </a:r>
            <a:endParaRPr/>
          </a:p>
          <a:p>
            <a:pPr marL="228600" lvl="0" indent="-158750" algn="l" rtl="0">
              <a:lnSpc>
                <a:spcPct val="90000"/>
              </a:lnSpc>
              <a:spcBef>
                <a:spcPts val="1000"/>
              </a:spcBef>
              <a:spcAft>
                <a:spcPts val="0"/>
              </a:spcAft>
              <a:buClr>
                <a:schemeClr val="dk1"/>
              </a:buClr>
              <a:buSzPts val="1100"/>
              <a:buNone/>
            </a:pPr>
            <a:endParaRPr sz="1100"/>
          </a:p>
        </p:txBody>
      </p:sp>
      <p:cxnSp>
        <p:nvCxnSpPr>
          <p:cNvPr id="172" name="Google Shape;172;p10"/>
          <p:cNvCxnSpPr/>
          <p:nvPr/>
        </p:nvCxnSpPr>
        <p:spPr>
          <a:xfrm>
            <a:off x="8129871" y="1412488"/>
            <a:ext cx="0" cy="3657600"/>
          </a:xfrm>
          <a:prstGeom prst="straightConnector1">
            <a:avLst/>
          </a:prstGeom>
          <a:noFill/>
          <a:ln w="12700" cap="flat" cmpd="sng">
            <a:solidFill>
              <a:srgbClr val="7F7F7F"/>
            </a:solidFill>
            <a:prstDash val="solid"/>
            <a:miter lim="800000"/>
            <a:headEnd type="none" w="sm" len="sm"/>
            <a:tailEnd type="none" w="sm" len="sm"/>
          </a:ln>
        </p:spPr>
      </p:cxnSp>
      <p:sp>
        <p:nvSpPr>
          <p:cNvPr id="173" name="Google Shape;173;p10"/>
          <p:cNvSpPr txBox="1">
            <a:spLocks noGrp="1"/>
          </p:cNvSpPr>
          <p:nvPr>
            <p:ph type="body" idx="2"/>
          </p:nvPr>
        </p:nvSpPr>
        <p:spPr>
          <a:xfrm>
            <a:off x="8451604" y="1412489"/>
            <a:ext cx="3197701" cy="436384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b="1">
                <a:latin typeface="Calibri"/>
                <a:ea typeface="Calibri"/>
                <a:cs typeface="Calibri"/>
                <a:sym typeface="Calibri"/>
              </a:rPr>
              <a:t>Thus:</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Until other data is presented, it can be assumed that waste storage facilities and waste management systems will reduce fecal load by 99%.  Additionally, pasture systems that reduce livestock access to streams and increase grazing times could constitute similar results.</a:t>
            </a:r>
            <a:endParaRPr/>
          </a:p>
          <a:p>
            <a:pPr marL="228600" lvl="0" indent="-101600" algn="l" rtl="0">
              <a:lnSpc>
                <a:spcPct val="90000"/>
              </a:lnSpc>
              <a:spcBef>
                <a:spcPts val="1000"/>
              </a:spcBef>
              <a:spcAft>
                <a:spcPts val="0"/>
              </a:spcAft>
              <a:buClr>
                <a:schemeClr val="dk1"/>
              </a:buClr>
              <a:buSzPts val="2000"/>
              <a:buNone/>
            </a:pP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p11"/>
          <p:cNvSpPr/>
          <p:nvPr/>
        </p:nvSpPr>
        <p:spPr>
          <a:xfrm>
            <a:off x="0" y="0"/>
            <a:ext cx="4059050" cy="6858000"/>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9" name="Google Shape;179;p11"/>
          <p:cNvSpPr txBox="1">
            <a:spLocks noGrp="1"/>
          </p:cNvSpPr>
          <p:nvPr>
            <p:ph type="title"/>
          </p:nvPr>
        </p:nvSpPr>
        <p:spPr>
          <a:xfrm>
            <a:off x="838200" y="1412488"/>
            <a:ext cx="2899189" cy="436384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rPr>
              <a:t>How Should a Buffer be Designed to Address F. Coliform?</a:t>
            </a:r>
            <a:endParaRPr/>
          </a:p>
        </p:txBody>
      </p:sp>
      <p:sp>
        <p:nvSpPr>
          <p:cNvPr id="180" name="Google Shape;180;p11"/>
          <p:cNvSpPr txBox="1">
            <a:spLocks noGrp="1"/>
          </p:cNvSpPr>
          <p:nvPr>
            <p:ph type="body" idx="1"/>
          </p:nvPr>
        </p:nvSpPr>
        <p:spPr>
          <a:xfrm>
            <a:off x="4380855" y="1412489"/>
            <a:ext cx="3427283" cy="436384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300"/>
              <a:buChar char="•"/>
            </a:pPr>
            <a:r>
              <a:rPr lang="en-US" sz="1300">
                <a:latin typeface="Calibri"/>
                <a:ea typeface="Calibri"/>
                <a:cs typeface="Calibri"/>
                <a:sym typeface="Calibri"/>
              </a:rPr>
              <a:t>Fact:     (Sullivan, Moore, Thomas, Millery, Snyder, Wustenburg, Wustenburg, Mickey, and Moore, 2007)  In a study designed to determine the efficiency of vegetated buffers in preventing transport of fecal coliform bacteria from pasturelands, it was found that the presence of a vegetated buffer of any size from 1 to 25 m, generally reduced the median FCB concentration in runoff by more than 99%.  The results also suggest that where </a:t>
            </a:r>
            <a:r>
              <a:rPr lang="en-US" sz="1300"/>
              <a:t>substantial</a:t>
            </a:r>
            <a:r>
              <a:rPr lang="en-US" sz="1300">
                <a:latin typeface="Calibri"/>
                <a:ea typeface="Calibri"/>
                <a:cs typeface="Calibri"/>
                <a:sym typeface="Calibri"/>
              </a:rPr>
              <a:t> FCB contamination of runoff occurs from manure-treated pasturelands, it might be disproportionately associated with specific field or management conditions, such as the </a:t>
            </a:r>
            <a:r>
              <a:rPr lang="en-US" sz="1300"/>
              <a:t>presence</a:t>
            </a:r>
            <a:r>
              <a:rPr lang="en-US" sz="1300">
                <a:latin typeface="Calibri"/>
                <a:ea typeface="Calibri"/>
                <a:cs typeface="Calibri"/>
                <a:sym typeface="Calibri"/>
              </a:rPr>
              <a:t> of soils that exhibit low water infiltration and generate large volumes of runoff or the absence of a vegetated buffer.  </a:t>
            </a:r>
            <a:endParaRPr sz="1300"/>
          </a:p>
        </p:txBody>
      </p:sp>
      <p:cxnSp>
        <p:nvCxnSpPr>
          <p:cNvPr id="181" name="Google Shape;181;p11"/>
          <p:cNvCxnSpPr/>
          <p:nvPr/>
        </p:nvCxnSpPr>
        <p:spPr>
          <a:xfrm>
            <a:off x="8129871" y="1412488"/>
            <a:ext cx="0" cy="3657600"/>
          </a:xfrm>
          <a:prstGeom prst="straightConnector1">
            <a:avLst/>
          </a:prstGeom>
          <a:noFill/>
          <a:ln w="12700" cap="flat" cmpd="sng">
            <a:solidFill>
              <a:srgbClr val="7F7F7F"/>
            </a:solidFill>
            <a:prstDash val="solid"/>
            <a:miter lim="800000"/>
            <a:headEnd type="none" w="sm" len="sm"/>
            <a:tailEnd type="none" w="sm" len="sm"/>
          </a:ln>
        </p:spPr>
      </p:cxnSp>
      <p:sp>
        <p:nvSpPr>
          <p:cNvPr id="182" name="Google Shape;182;p11"/>
          <p:cNvSpPr txBox="1">
            <a:spLocks noGrp="1"/>
          </p:cNvSpPr>
          <p:nvPr>
            <p:ph type="body" idx="2"/>
          </p:nvPr>
        </p:nvSpPr>
        <p:spPr>
          <a:xfrm>
            <a:off x="8451604" y="1412489"/>
            <a:ext cx="3197701" cy="4363844"/>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chemeClr val="dk1"/>
              </a:buClr>
              <a:buSzPts val="1600"/>
              <a:buFont typeface="Noto Sans Symbols"/>
              <a:buChar char="∙"/>
            </a:pPr>
            <a:r>
              <a:rPr lang="en-US" sz="1600" b="1">
                <a:latin typeface="Calibri"/>
                <a:ea typeface="Calibri"/>
                <a:cs typeface="Calibri"/>
                <a:sym typeface="Calibri"/>
              </a:rPr>
              <a:t>Thus:</a:t>
            </a:r>
            <a:endParaRPr/>
          </a:p>
          <a:p>
            <a:pPr marL="342900" marR="0" lvl="0" indent="-342900" algn="l" rtl="0">
              <a:lnSpc>
                <a:spcPct val="90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Vegetative buffers of 1-3 m implemented in normal situations without the presence of irrigation systems or typically saturated soils are capable of reducing fecal loading by 99%.</a:t>
            </a:r>
            <a:endParaRPr/>
          </a:p>
          <a:p>
            <a:pPr marL="342900" marR="0" lvl="0" indent="-342900" algn="l" rtl="0">
              <a:lnSpc>
                <a:spcPct val="90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In situations where irrigation is present and/or soils have a tendency to saturate, wider buffers should be planned for more than 10 m.</a:t>
            </a:r>
            <a:endParaRPr/>
          </a:p>
          <a:p>
            <a:pPr marL="342900" marR="0" lvl="0" indent="-342900" algn="l" rtl="0">
              <a:lnSpc>
                <a:spcPct val="90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These findings correspond with(G.C. Pasquarell and D.G. Boyer 1994) in that the bacteria is more likely to move in wet soils or with the presence of overland flow.</a:t>
            </a:r>
            <a:endParaRPr/>
          </a:p>
          <a:p>
            <a:pPr marL="228600" lvl="0" indent="-127000" algn="l" rtl="0">
              <a:lnSpc>
                <a:spcPct val="90000"/>
              </a:lnSpc>
              <a:spcBef>
                <a:spcPts val="2000"/>
              </a:spcBef>
              <a:spcAft>
                <a:spcPts val="0"/>
              </a:spcAft>
              <a:buClr>
                <a:schemeClr val="dk1"/>
              </a:buClr>
              <a:buSzPts val="1600"/>
              <a:buNone/>
            </a:pP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7365D"/>
              </a:buClr>
              <a:buSzPts val="1800"/>
              <a:buFont typeface="Cambria"/>
              <a:buNone/>
            </a:pPr>
            <a:r>
              <a:rPr lang="en-US" sz="1800">
                <a:solidFill>
                  <a:srgbClr val="17365D"/>
                </a:solidFill>
                <a:latin typeface="Cambria"/>
                <a:ea typeface="Cambria"/>
                <a:cs typeface="Cambria"/>
                <a:sym typeface="Cambria"/>
              </a:rPr>
              <a:t/>
            </a:r>
            <a:br>
              <a:rPr lang="en-US" sz="1800">
                <a:solidFill>
                  <a:srgbClr val="17365D"/>
                </a:solidFill>
                <a:latin typeface="Cambria"/>
                <a:ea typeface="Cambria"/>
                <a:cs typeface="Cambria"/>
                <a:sym typeface="Cambria"/>
              </a:rPr>
            </a:br>
            <a:endParaRPr/>
          </a:p>
        </p:txBody>
      </p:sp>
      <p:graphicFrame>
        <p:nvGraphicFramePr>
          <p:cNvPr id="188" name="Google Shape;188;p12"/>
          <p:cNvGraphicFramePr/>
          <p:nvPr/>
        </p:nvGraphicFramePr>
        <p:xfrm>
          <a:off x="1948542" y="1925707"/>
          <a:ext cx="3000000" cy="3000000"/>
        </p:xfrm>
        <a:graphic>
          <a:graphicData uri="http://schemas.openxmlformats.org/drawingml/2006/table">
            <a:tbl>
              <a:tblPr firstRow="1" firstCol="1" bandRow="1">
                <a:noFill/>
                <a:tableStyleId>{32935A5D-DD3B-44B9-8AEF-C465FA617EF9}</a:tableStyleId>
              </a:tblPr>
              <a:tblGrid>
                <a:gridCol w="1372000">
                  <a:extLst>
                    <a:ext uri="{9D8B030D-6E8A-4147-A177-3AD203B41FA5}">
                      <a16:colId xmlns:a16="http://schemas.microsoft.com/office/drawing/2014/main" val="20000"/>
                    </a:ext>
                  </a:extLst>
                </a:gridCol>
                <a:gridCol w="3060950">
                  <a:extLst>
                    <a:ext uri="{9D8B030D-6E8A-4147-A177-3AD203B41FA5}">
                      <a16:colId xmlns:a16="http://schemas.microsoft.com/office/drawing/2014/main" val="20001"/>
                    </a:ext>
                  </a:extLst>
                </a:gridCol>
                <a:gridCol w="864000">
                  <a:extLst>
                    <a:ext uri="{9D8B030D-6E8A-4147-A177-3AD203B41FA5}">
                      <a16:colId xmlns:a16="http://schemas.microsoft.com/office/drawing/2014/main" val="20002"/>
                    </a:ext>
                  </a:extLst>
                </a:gridCol>
                <a:gridCol w="664625">
                  <a:extLst>
                    <a:ext uri="{9D8B030D-6E8A-4147-A177-3AD203B41FA5}">
                      <a16:colId xmlns:a16="http://schemas.microsoft.com/office/drawing/2014/main" val="20003"/>
                    </a:ext>
                  </a:extLst>
                </a:gridCol>
                <a:gridCol w="731075">
                  <a:extLst>
                    <a:ext uri="{9D8B030D-6E8A-4147-A177-3AD203B41FA5}">
                      <a16:colId xmlns:a16="http://schemas.microsoft.com/office/drawing/2014/main" val="20004"/>
                    </a:ext>
                  </a:extLst>
                </a:gridCol>
                <a:gridCol w="810850">
                  <a:extLst>
                    <a:ext uri="{9D8B030D-6E8A-4147-A177-3AD203B41FA5}">
                      <a16:colId xmlns:a16="http://schemas.microsoft.com/office/drawing/2014/main" val="20005"/>
                    </a:ext>
                  </a:extLst>
                </a:gridCol>
              </a:tblGrid>
              <a:tr h="233625">
                <a:tc>
                  <a:txBody>
                    <a:bodyPr/>
                    <a:lstStyle/>
                    <a:p>
                      <a:pPr marL="0" marR="0" lvl="0" indent="0" algn="l" rtl="0">
                        <a:lnSpc>
                          <a:spcPct val="115000"/>
                        </a:lnSpc>
                        <a:spcBef>
                          <a:spcPts val="0"/>
                        </a:spcBef>
                        <a:spcAft>
                          <a:spcPts val="0"/>
                        </a:spcAft>
                        <a:buNone/>
                      </a:pPr>
                      <a:r>
                        <a:rPr lang="en-US" sz="1100"/>
                        <a:t> </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 </a:t>
                      </a:r>
                      <a:endParaRPr sz="1100">
                        <a:latin typeface="Calibri"/>
                        <a:ea typeface="Calibri"/>
                        <a:cs typeface="Calibri"/>
                        <a:sym typeface="Calibri"/>
                      </a:endParaRPr>
                    </a:p>
                  </a:txBody>
                  <a:tcPr marL="68575" marR="68575" marT="0" marB="0"/>
                </a:tc>
                <a:tc gridSpan="4">
                  <a:txBody>
                    <a:bodyPr/>
                    <a:lstStyle/>
                    <a:p>
                      <a:pPr marL="0" marR="0" lvl="0" indent="0" algn="ctr" rtl="0">
                        <a:lnSpc>
                          <a:spcPct val="115000"/>
                        </a:lnSpc>
                        <a:spcBef>
                          <a:spcPts val="0"/>
                        </a:spcBef>
                        <a:spcAft>
                          <a:spcPts val="0"/>
                        </a:spcAft>
                        <a:buNone/>
                      </a:pPr>
                      <a:r>
                        <a:rPr lang="en-US" sz="1100"/>
                        <a:t>Buffer Width</a:t>
                      </a:r>
                      <a:endParaRPr sz="1100">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1825">
                <a:tc>
                  <a:txBody>
                    <a:bodyPr/>
                    <a:lstStyle/>
                    <a:p>
                      <a:pPr marL="0" marR="0" lvl="0" indent="0" algn="l" rtl="0">
                        <a:lnSpc>
                          <a:spcPct val="115000"/>
                        </a:lnSpc>
                        <a:spcBef>
                          <a:spcPts val="0"/>
                        </a:spcBef>
                        <a:spcAft>
                          <a:spcPts val="0"/>
                        </a:spcAft>
                        <a:buNone/>
                      </a:pPr>
                      <a:r>
                        <a:rPr lang="en-US" sz="1100"/>
                        <a:t>Pollutant</a:t>
                      </a:r>
                      <a:endParaRPr sz="1100">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None/>
                      </a:pPr>
                      <a:r>
                        <a:rPr lang="en-US" sz="1100"/>
                        <a:t>Buffer type</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5m</a:t>
                      </a:r>
                      <a:endParaRPr/>
                    </a:p>
                    <a:p>
                      <a:pPr marL="0" marR="0" lvl="0" indent="0" algn="l" rtl="0">
                        <a:lnSpc>
                          <a:spcPct val="115000"/>
                        </a:lnSpc>
                        <a:spcBef>
                          <a:spcPts val="0"/>
                        </a:spcBef>
                        <a:spcAft>
                          <a:spcPts val="0"/>
                        </a:spcAft>
                        <a:buNone/>
                      </a:pPr>
                      <a:r>
                        <a:rPr lang="en-US" sz="1100"/>
                        <a:t>(16 ft)</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10m</a:t>
                      </a:r>
                      <a:endParaRPr/>
                    </a:p>
                    <a:p>
                      <a:pPr marL="0" marR="0" lvl="0" indent="0" algn="l" rtl="0">
                        <a:lnSpc>
                          <a:spcPct val="115000"/>
                        </a:lnSpc>
                        <a:spcBef>
                          <a:spcPts val="0"/>
                        </a:spcBef>
                        <a:spcAft>
                          <a:spcPts val="0"/>
                        </a:spcAft>
                        <a:buNone/>
                      </a:pPr>
                      <a:r>
                        <a:rPr lang="en-US" sz="1100"/>
                        <a:t>(33 ft)</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20m</a:t>
                      </a:r>
                      <a:endParaRPr/>
                    </a:p>
                    <a:p>
                      <a:pPr marL="0" marR="0" lvl="0" indent="0" algn="l" rtl="0">
                        <a:lnSpc>
                          <a:spcPct val="115000"/>
                        </a:lnSpc>
                        <a:spcBef>
                          <a:spcPts val="0"/>
                        </a:spcBef>
                        <a:spcAft>
                          <a:spcPts val="0"/>
                        </a:spcAft>
                        <a:buNone/>
                      </a:pPr>
                      <a:r>
                        <a:rPr lang="en-US" sz="1100"/>
                        <a:t>(66 ft)</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30m</a:t>
                      </a:r>
                      <a:endParaRPr/>
                    </a:p>
                    <a:p>
                      <a:pPr marL="0" marR="0" lvl="0" indent="0" algn="l" rtl="0">
                        <a:lnSpc>
                          <a:spcPct val="115000"/>
                        </a:lnSpc>
                        <a:spcBef>
                          <a:spcPts val="0"/>
                        </a:spcBef>
                        <a:spcAft>
                          <a:spcPts val="0"/>
                        </a:spcAft>
                        <a:buNone/>
                      </a:pPr>
                      <a:r>
                        <a:rPr lang="en-US" sz="1100"/>
                        <a:t>(98ft)</a:t>
                      </a:r>
                      <a:endParaRPr sz="11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233625">
                <a:tc>
                  <a:txBody>
                    <a:bodyPr/>
                    <a:lstStyle/>
                    <a:p>
                      <a:pPr marL="0" marR="0" lvl="0" indent="0" algn="l" rtl="0">
                        <a:lnSpc>
                          <a:spcPct val="115000"/>
                        </a:lnSpc>
                        <a:spcBef>
                          <a:spcPts val="0"/>
                        </a:spcBef>
                        <a:spcAft>
                          <a:spcPts val="0"/>
                        </a:spcAft>
                        <a:buNone/>
                      </a:pPr>
                      <a:r>
                        <a:rPr lang="en-US" sz="1100"/>
                        <a:t>Sediment &amp; Bacteria</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Slope = 5% mixed grass and trees</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67</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76</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78</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78</a:t>
                      </a:r>
                      <a:endParaRPr sz="110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233625">
                <a:tc>
                  <a:txBody>
                    <a:bodyPr/>
                    <a:lstStyle/>
                    <a:p>
                      <a:pPr marL="0" marR="0" lvl="0" indent="0" algn="l" rtl="0">
                        <a:lnSpc>
                          <a:spcPct val="115000"/>
                        </a:lnSpc>
                        <a:spcBef>
                          <a:spcPts val="0"/>
                        </a:spcBef>
                        <a:spcAft>
                          <a:spcPts val="0"/>
                        </a:spcAft>
                        <a:buNone/>
                      </a:pPr>
                      <a:r>
                        <a:rPr lang="en-US" sz="1100"/>
                        <a:t> </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Slope = 5% grass/trees only</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82</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91</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93</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93</a:t>
                      </a:r>
                      <a:endParaRPr sz="110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233625">
                <a:tc>
                  <a:txBody>
                    <a:bodyPr/>
                    <a:lstStyle/>
                    <a:p>
                      <a:pPr marL="0" marR="0" lvl="0" indent="0" algn="l" rtl="0">
                        <a:lnSpc>
                          <a:spcPct val="115000"/>
                        </a:lnSpc>
                        <a:spcBef>
                          <a:spcPts val="0"/>
                        </a:spcBef>
                        <a:spcAft>
                          <a:spcPts val="0"/>
                        </a:spcAft>
                        <a:buNone/>
                      </a:pPr>
                      <a:r>
                        <a:rPr lang="en-US" sz="1100"/>
                        <a:t> </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Slope = 10% mixed grass and Trees</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77</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86</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88</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88</a:t>
                      </a:r>
                      <a:endParaRPr sz="110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233625">
                <a:tc>
                  <a:txBody>
                    <a:bodyPr/>
                    <a:lstStyle/>
                    <a:p>
                      <a:pPr marL="0" marR="0" lvl="0" indent="0" algn="l" rtl="0">
                        <a:lnSpc>
                          <a:spcPct val="115000"/>
                        </a:lnSpc>
                        <a:spcBef>
                          <a:spcPts val="0"/>
                        </a:spcBef>
                        <a:spcAft>
                          <a:spcPts val="0"/>
                        </a:spcAft>
                        <a:buNone/>
                      </a:pPr>
                      <a:r>
                        <a:rPr lang="en-US" sz="1100"/>
                        <a:t> </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Slope = 10% grass/trees only</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92</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100</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100</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100</a:t>
                      </a:r>
                      <a:endParaRPr sz="1100">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r h="233625">
                <a:tc>
                  <a:txBody>
                    <a:bodyPr/>
                    <a:lstStyle/>
                    <a:p>
                      <a:pPr marL="0" marR="0" lvl="0" indent="0" algn="l" rtl="0">
                        <a:lnSpc>
                          <a:spcPct val="115000"/>
                        </a:lnSpc>
                        <a:spcBef>
                          <a:spcPts val="0"/>
                        </a:spcBef>
                        <a:spcAft>
                          <a:spcPts val="0"/>
                        </a:spcAft>
                        <a:buNone/>
                      </a:pPr>
                      <a:r>
                        <a:rPr lang="en-US" sz="1100"/>
                        <a:t> </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Slope = 15% mixed grass and trees</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58</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67</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68</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68</a:t>
                      </a:r>
                      <a:endParaRPr sz="1100">
                        <a:latin typeface="Calibri"/>
                        <a:ea typeface="Calibri"/>
                        <a:cs typeface="Calibri"/>
                        <a:sym typeface="Calibri"/>
                      </a:endParaRPr>
                    </a:p>
                  </a:txBody>
                  <a:tcPr marL="68575" marR="68575" marT="0" marB="0"/>
                </a:tc>
                <a:extLst>
                  <a:ext uri="{0D108BD9-81ED-4DB2-BD59-A6C34878D82A}">
                    <a16:rowId xmlns:a16="http://schemas.microsoft.com/office/drawing/2014/main" val="10006"/>
                  </a:ext>
                </a:extLst>
              </a:tr>
              <a:tr h="233625">
                <a:tc>
                  <a:txBody>
                    <a:bodyPr/>
                    <a:lstStyle/>
                    <a:p>
                      <a:pPr marL="0" marR="0" lvl="0" indent="0" algn="l" rtl="0">
                        <a:lnSpc>
                          <a:spcPct val="115000"/>
                        </a:lnSpc>
                        <a:spcBef>
                          <a:spcPts val="0"/>
                        </a:spcBef>
                        <a:spcAft>
                          <a:spcPts val="0"/>
                        </a:spcAft>
                        <a:buNone/>
                      </a:pPr>
                      <a:r>
                        <a:rPr lang="en-US" sz="1100"/>
                        <a:t> </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Slope = 15% grass/trees only</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73</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81</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83</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83</a:t>
                      </a:r>
                      <a:endParaRPr sz="1100">
                        <a:latin typeface="Calibri"/>
                        <a:ea typeface="Calibri"/>
                        <a:cs typeface="Calibri"/>
                        <a:sym typeface="Calibri"/>
                      </a:endParaRPr>
                    </a:p>
                  </a:txBody>
                  <a:tcPr marL="68575" marR="68575" marT="0" marB="0"/>
                </a:tc>
                <a:extLst>
                  <a:ext uri="{0D108BD9-81ED-4DB2-BD59-A6C34878D82A}">
                    <a16:rowId xmlns:a16="http://schemas.microsoft.com/office/drawing/2014/main" val="10007"/>
                  </a:ext>
                </a:extLst>
              </a:tr>
              <a:tr h="233625">
                <a:tc>
                  <a:txBody>
                    <a:bodyPr/>
                    <a:lstStyle/>
                    <a:p>
                      <a:pPr marL="0" marR="0" lvl="0" indent="0" algn="l" rtl="0">
                        <a:lnSpc>
                          <a:spcPct val="115000"/>
                        </a:lnSpc>
                        <a:spcBef>
                          <a:spcPts val="0"/>
                        </a:spcBef>
                        <a:spcAft>
                          <a:spcPts val="0"/>
                        </a:spcAft>
                        <a:buNone/>
                      </a:pPr>
                      <a:r>
                        <a:rPr lang="en-US" sz="1100"/>
                        <a:t>Nitrogen</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Mixed grass and trees/grass only</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49</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71</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91</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98</a:t>
                      </a:r>
                      <a:endParaRPr sz="1100">
                        <a:latin typeface="Calibri"/>
                        <a:ea typeface="Calibri"/>
                        <a:cs typeface="Calibri"/>
                        <a:sym typeface="Calibri"/>
                      </a:endParaRPr>
                    </a:p>
                  </a:txBody>
                  <a:tcPr marL="68575" marR="68575" marT="0" marB="0"/>
                </a:tc>
                <a:extLst>
                  <a:ext uri="{0D108BD9-81ED-4DB2-BD59-A6C34878D82A}">
                    <a16:rowId xmlns:a16="http://schemas.microsoft.com/office/drawing/2014/main" val="10008"/>
                  </a:ext>
                </a:extLst>
              </a:tr>
              <a:tr h="233625">
                <a:tc>
                  <a:txBody>
                    <a:bodyPr/>
                    <a:lstStyle/>
                    <a:p>
                      <a:pPr marL="0" marR="0" lvl="0" indent="0" algn="l" rtl="0">
                        <a:lnSpc>
                          <a:spcPct val="115000"/>
                        </a:lnSpc>
                        <a:spcBef>
                          <a:spcPts val="0"/>
                        </a:spcBef>
                        <a:spcAft>
                          <a:spcPts val="0"/>
                        </a:spcAft>
                        <a:buNone/>
                      </a:pPr>
                      <a:r>
                        <a:rPr lang="en-US" sz="1100"/>
                        <a:t> </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Trees only</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63</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85</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100</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100</a:t>
                      </a:r>
                      <a:endParaRPr sz="1100">
                        <a:latin typeface="Calibri"/>
                        <a:ea typeface="Calibri"/>
                        <a:cs typeface="Calibri"/>
                        <a:sym typeface="Calibri"/>
                      </a:endParaRPr>
                    </a:p>
                  </a:txBody>
                  <a:tcPr marL="68575" marR="68575" marT="0" marB="0"/>
                </a:tc>
                <a:extLst>
                  <a:ext uri="{0D108BD9-81ED-4DB2-BD59-A6C34878D82A}">
                    <a16:rowId xmlns:a16="http://schemas.microsoft.com/office/drawing/2014/main" val="10009"/>
                  </a:ext>
                </a:extLst>
              </a:tr>
              <a:tr h="233625">
                <a:tc>
                  <a:txBody>
                    <a:bodyPr/>
                    <a:lstStyle/>
                    <a:p>
                      <a:pPr marL="0" marR="0" lvl="0" indent="0" algn="l" rtl="0">
                        <a:lnSpc>
                          <a:spcPct val="115000"/>
                        </a:lnSpc>
                        <a:spcBef>
                          <a:spcPts val="0"/>
                        </a:spcBef>
                        <a:spcAft>
                          <a:spcPts val="0"/>
                        </a:spcAft>
                        <a:buNone/>
                      </a:pPr>
                      <a:r>
                        <a:rPr lang="en-US" sz="1100"/>
                        <a:t>Phosphorus</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Mixed grass and trees/grass only</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51</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69</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97</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100</a:t>
                      </a:r>
                      <a:endParaRPr sz="1100">
                        <a:latin typeface="Calibri"/>
                        <a:ea typeface="Calibri"/>
                        <a:cs typeface="Calibri"/>
                        <a:sym typeface="Calibri"/>
                      </a:endParaRPr>
                    </a:p>
                  </a:txBody>
                  <a:tcPr marL="68575" marR="68575" marT="0" marB="0"/>
                </a:tc>
                <a:extLst>
                  <a:ext uri="{0D108BD9-81ED-4DB2-BD59-A6C34878D82A}">
                    <a16:rowId xmlns:a16="http://schemas.microsoft.com/office/drawing/2014/main" val="10010"/>
                  </a:ext>
                </a:extLst>
              </a:tr>
              <a:tr h="233625">
                <a:tc>
                  <a:txBody>
                    <a:bodyPr/>
                    <a:lstStyle/>
                    <a:p>
                      <a:pPr marL="0" marR="0" lvl="0" indent="0" algn="l" rtl="0">
                        <a:lnSpc>
                          <a:spcPct val="115000"/>
                        </a:lnSpc>
                        <a:spcBef>
                          <a:spcPts val="0"/>
                        </a:spcBef>
                        <a:spcAft>
                          <a:spcPts val="0"/>
                        </a:spcAft>
                        <a:buNone/>
                      </a:pPr>
                      <a:r>
                        <a:rPr lang="en-US" sz="1100"/>
                        <a:t> </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Trees only</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80</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98</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100</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100</a:t>
                      </a:r>
                      <a:endParaRPr sz="1100">
                        <a:latin typeface="Calibri"/>
                        <a:ea typeface="Calibri"/>
                        <a:cs typeface="Calibri"/>
                        <a:sym typeface="Calibri"/>
                      </a:endParaRPr>
                    </a:p>
                  </a:txBody>
                  <a:tcPr marL="68575" marR="68575" marT="0" marB="0"/>
                </a:tc>
                <a:extLst>
                  <a:ext uri="{0D108BD9-81ED-4DB2-BD59-A6C34878D82A}">
                    <a16:rowId xmlns:a16="http://schemas.microsoft.com/office/drawing/2014/main" val="10011"/>
                  </a:ext>
                </a:extLst>
              </a:tr>
              <a:tr h="233625">
                <a:tc>
                  <a:txBody>
                    <a:bodyPr/>
                    <a:lstStyle/>
                    <a:p>
                      <a:pPr marL="0" marR="0" lvl="0" indent="0" algn="l" rtl="0">
                        <a:lnSpc>
                          <a:spcPct val="115000"/>
                        </a:lnSpc>
                        <a:spcBef>
                          <a:spcPts val="0"/>
                        </a:spcBef>
                        <a:spcAft>
                          <a:spcPts val="0"/>
                        </a:spcAft>
                        <a:buNone/>
                      </a:pPr>
                      <a:r>
                        <a:rPr lang="en-US" sz="1100"/>
                        <a:t>Pesticide</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 </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62</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83</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92</a:t>
                      </a:r>
                      <a:endParaRPr sz="110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100"/>
                        <a:t>93</a:t>
                      </a:r>
                      <a:endParaRPr sz="1100">
                        <a:latin typeface="Calibri"/>
                        <a:ea typeface="Calibri"/>
                        <a:cs typeface="Calibri"/>
                        <a:sym typeface="Calibri"/>
                      </a:endParaRPr>
                    </a:p>
                  </a:txBody>
                  <a:tcPr marL="68575" marR="68575" marT="0" marB="0"/>
                </a:tc>
                <a:extLst>
                  <a:ext uri="{0D108BD9-81ED-4DB2-BD59-A6C34878D82A}">
                    <a16:rowId xmlns:a16="http://schemas.microsoft.com/office/drawing/2014/main" val="10012"/>
                  </a:ext>
                </a:extLst>
              </a:tr>
            </a:tbl>
          </a:graphicData>
        </a:graphic>
      </p:graphicFrame>
      <p:sp>
        <p:nvSpPr>
          <p:cNvPr id="189" name="Google Shape;189;p12"/>
          <p:cNvSpPr txBox="1"/>
          <p:nvPr/>
        </p:nvSpPr>
        <p:spPr>
          <a:xfrm>
            <a:off x="838199" y="5652809"/>
            <a:ext cx="10515599" cy="1029256"/>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800" b="0" i="0" u="none" strike="noStrike" cap="none">
                <a:solidFill>
                  <a:schemeClr val="dk1"/>
                </a:solidFill>
                <a:latin typeface="Calibri"/>
                <a:ea typeface="Calibri"/>
                <a:cs typeface="Calibri"/>
                <a:sym typeface="Calibri"/>
              </a:rPr>
              <a:t>Source</a:t>
            </a:r>
            <a:r>
              <a:rPr lang="en-US" sz="1800" b="0" i="1" u="none" strike="noStrike" cap="none">
                <a:solidFill>
                  <a:schemeClr val="dk1"/>
                </a:solidFill>
                <a:latin typeface="Calibri"/>
                <a:ea typeface="Calibri"/>
                <a:cs typeface="Calibri"/>
                <a:sym typeface="Calibri"/>
              </a:rPr>
              <a:t>:   Xuyang Zhang, Xingmei Liu, Minghua Zhang, Melissa Eitzel, and Randy A. Dahlgren. 2010. A Review of Vegetated Buffers and a Meta-analysis of their Mitigation Efficacy in reducing Nonpoint Source Pollution.  Journal of Environmental Quality 39:76-84 (2010)</a:t>
            </a:r>
            <a:endParaRPr sz="1800" b="0" i="0" u="none" strike="noStrike" cap="none">
              <a:solidFill>
                <a:schemeClr val="dk1"/>
              </a:solidFill>
              <a:latin typeface="Calibri"/>
              <a:ea typeface="Calibri"/>
              <a:cs typeface="Calibri"/>
              <a:sym typeface="Calibri"/>
            </a:endParaRPr>
          </a:p>
        </p:txBody>
      </p:sp>
      <p:sp>
        <p:nvSpPr>
          <p:cNvPr id="190" name="Google Shape;190;p12"/>
          <p:cNvSpPr txBox="1"/>
          <p:nvPr/>
        </p:nvSpPr>
        <p:spPr>
          <a:xfrm>
            <a:off x="876299" y="283688"/>
            <a:ext cx="1043939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a:solidFill>
                  <a:srgbClr val="17365D"/>
                </a:solidFill>
                <a:latin typeface="Cambria"/>
                <a:ea typeface="Cambria"/>
                <a:cs typeface="Cambria"/>
                <a:sym typeface="Cambria"/>
              </a:rPr>
              <a:t>Other Things to Consider When Sizing a Buffer: Predicted Pollutant Removal Efficiency % </a:t>
            </a:r>
            <a:endParaRPr sz="36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3"/>
          <p:cNvSpPr txBox="1">
            <a:spLocks noGrp="1"/>
          </p:cNvSpPr>
          <p:nvPr>
            <p:ph type="title"/>
          </p:nvPr>
        </p:nvSpPr>
        <p:spPr>
          <a:xfrm>
            <a:off x="838200" y="119318"/>
            <a:ext cx="10515600" cy="942565"/>
          </a:xfrm>
          <a:prstGeom prst="rect">
            <a:avLst/>
          </a:prstGeom>
          <a:noFill/>
          <a:ln>
            <a:noFill/>
          </a:ln>
        </p:spPr>
        <p:txBody>
          <a:bodyPr spcFirstLastPara="1" wrap="square" lIns="91425" tIns="45700" rIns="91425" bIns="45700" anchor="ctr" anchorCtr="0">
            <a:normAutofit/>
          </a:bodyPr>
          <a:lstStyle/>
          <a:p>
            <a:pPr marL="571500" lvl="0" indent="-571500" algn="l" rtl="0">
              <a:lnSpc>
                <a:spcPct val="90000"/>
              </a:lnSpc>
              <a:spcBef>
                <a:spcPts val="0"/>
              </a:spcBef>
              <a:spcAft>
                <a:spcPts val="0"/>
              </a:spcAft>
              <a:buClr>
                <a:schemeClr val="dk1"/>
              </a:buClr>
              <a:buSzPts val="4000"/>
              <a:buFont typeface="Arial"/>
              <a:buChar char="•"/>
            </a:pPr>
            <a:r>
              <a:rPr lang="en-US" sz="4000"/>
              <a:t>Riparian Vegetation for Stabilization</a:t>
            </a:r>
            <a:endParaRPr/>
          </a:p>
        </p:txBody>
      </p:sp>
      <p:sp>
        <p:nvSpPr>
          <p:cNvPr id="197" name="Google Shape;197;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600"/>
              <a:buFont typeface="Arial"/>
              <a:buNone/>
            </a:pPr>
            <a:r>
              <a:rPr lang="en-US" sz="3600" u="sng"/>
              <a:t>Trees &amp; Shrubs</a:t>
            </a:r>
            <a:endParaRPr/>
          </a:p>
          <a:p>
            <a:pPr marL="228600" lvl="0" indent="-228600" algn="l" rtl="0">
              <a:lnSpc>
                <a:spcPct val="90000"/>
              </a:lnSpc>
              <a:spcBef>
                <a:spcPts val="1000"/>
              </a:spcBef>
              <a:spcAft>
                <a:spcPts val="0"/>
              </a:spcAft>
              <a:buClr>
                <a:schemeClr val="dk1"/>
              </a:buClr>
              <a:buSzPts val="2800"/>
              <a:buChar char="•"/>
            </a:pPr>
            <a:r>
              <a:rPr lang="en-US"/>
              <a:t>Willows</a:t>
            </a:r>
            <a:endParaRPr/>
          </a:p>
          <a:p>
            <a:pPr marL="228600" lvl="0" indent="-228600" algn="l" rtl="0">
              <a:lnSpc>
                <a:spcPct val="90000"/>
              </a:lnSpc>
              <a:spcBef>
                <a:spcPts val="1000"/>
              </a:spcBef>
              <a:spcAft>
                <a:spcPts val="0"/>
              </a:spcAft>
              <a:buClr>
                <a:schemeClr val="dk1"/>
              </a:buClr>
              <a:buSzPts val="2800"/>
              <a:buChar char="•"/>
            </a:pPr>
            <a:r>
              <a:rPr lang="en-US"/>
              <a:t>Cottonwood</a:t>
            </a:r>
            <a:endParaRPr/>
          </a:p>
          <a:p>
            <a:pPr marL="228600" lvl="0" indent="-228600" algn="l" rtl="0">
              <a:lnSpc>
                <a:spcPct val="90000"/>
              </a:lnSpc>
              <a:spcBef>
                <a:spcPts val="1000"/>
              </a:spcBef>
              <a:spcAft>
                <a:spcPts val="0"/>
              </a:spcAft>
              <a:buClr>
                <a:schemeClr val="dk1"/>
              </a:buClr>
              <a:buSzPts val="2800"/>
              <a:buChar char="•"/>
            </a:pPr>
            <a:r>
              <a:rPr lang="en-US"/>
              <a:t>Water Birch</a:t>
            </a:r>
            <a:endParaRPr/>
          </a:p>
          <a:p>
            <a:pPr marL="228600" lvl="0" indent="-228600" algn="l" rtl="0">
              <a:lnSpc>
                <a:spcPct val="90000"/>
              </a:lnSpc>
              <a:spcBef>
                <a:spcPts val="1000"/>
              </a:spcBef>
              <a:spcAft>
                <a:spcPts val="0"/>
              </a:spcAft>
              <a:buClr>
                <a:schemeClr val="dk1"/>
              </a:buClr>
              <a:buSzPts val="2800"/>
              <a:buChar char="•"/>
            </a:pPr>
            <a:r>
              <a:rPr lang="en-US"/>
              <a:t>Alder</a:t>
            </a:r>
            <a:endParaRPr/>
          </a:p>
          <a:p>
            <a:pPr marL="228600" lvl="0" indent="-228600" algn="l" rtl="0">
              <a:lnSpc>
                <a:spcPct val="90000"/>
              </a:lnSpc>
              <a:spcBef>
                <a:spcPts val="1000"/>
              </a:spcBef>
              <a:spcAft>
                <a:spcPts val="0"/>
              </a:spcAft>
              <a:buClr>
                <a:schemeClr val="dk1"/>
              </a:buClr>
              <a:buSzPts val="2800"/>
              <a:buChar char="•"/>
            </a:pPr>
            <a:r>
              <a:rPr lang="en-US"/>
              <a:t>Silky Dogwood</a:t>
            </a:r>
            <a:endParaRPr/>
          </a:p>
          <a:p>
            <a:pPr marL="228600" lvl="0" indent="-228600" algn="l" rtl="0">
              <a:lnSpc>
                <a:spcPct val="90000"/>
              </a:lnSpc>
              <a:spcBef>
                <a:spcPts val="1000"/>
              </a:spcBef>
              <a:spcAft>
                <a:spcPts val="0"/>
              </a:spcAft>
              <a:buClr>
                <a:schemeClr val="dk1"/>
              </a:buClr>
              <a:buSzPts val="2800"/>
              <a:buChar char="•"/>
            </a:pPr>
            <a:r>
              <a:rPr lang="en-US"/>
              <a:t>Ironwood</a:t>
            </a:r>
            <a:endParaRPr/>
          </a:p>
          <a:p>
            <a:pPr marL="228600" lvl="0" indent="-50800" algn="l" rtl="0">
              <a:lnSpc>
                <a:spcPct val="90000"/>
              </a:lnSpc>
              <a:spcBef>
                <a:spcPts val="1000"/>
              </a:spcBef>
              <a:spcAft>
                <a:spcPts val="0"/>
              </a:spcAft>
              <a:buClr>
                <a:schemeClr val="dk1"/>
              </a:buClr>
              <a:buSzPts val="2800"/>
              <a:buNone/>
            </a:pPr>
            <a:endParaRPr/>
          </a:p>
        </p:txBody>
      </p:sp>
      <p:sp>
        <p:nvSpPr>
          <p:cNvPr id="198" name="Google Shape;198;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3600"/>
              <a:buFont typeface="Arial"/>
              <a:buNone/>
            </a:pPr>
            <a:r>
              <a:rPr lang="en-US" sz="3600" u="sng"/>
              <a:t>Grasses</a:t>
            </a:r>
            <a:endParaRPr/>
          </a:p>
          <a:p>
            <a:pPr marL="228600" lvl="0" indent="-228600" algn="l" rtl="0">
              <a:lnSpc>
                <a:spcPct val="90000"/>
              </a:lnSpc>
              <a:spcBef>
                <a:spcPts val="1000"/>
              </a:spcBef>
              <a:spcAft>
                <a:spcPts val="0"/>
              </a:spcAft>
              <a:buClr>
                <a:schemeClr val="dk1"/>
              </a:buClr>
              <a:buSzPts val="2800"/>
              <a:buChar char="•"/>
            </a:pPr>
            <a:r>
              <a:rPr lang="en-US"/>
              <a:t>Cool Season</a:t>
            </a:r>
            <a:endParaRPr/>
          </a:p>
          <a:p>
            <a:pPr marL="685800" lvl="1" indent="-228600" algn="l" rtl="0">
              <a:lnSpc>
                <a:spcPct val="90000"/>
              </a:lnSpc>
              <a:spcBef>
                <a:spcPts val="500"/>
              </a:spcBef>
              <a:spcAft>
                <a:spcPts val="0"/>
              </a:spcAft>
              <a:buClr>
                <a:schemeClr val="dk1"/>
              </a:buClr>
              <a:buSzPts val="2400"/>
              <a:buChar char="•"/>
            </a:pPr>
            <a:r>
              <a:rPr lang="en-US"/>
              <a:t>Annual Rye</a:t>
            </a:r>
            <a:endParaRPr/>
          </a:p>
          <a:p>
            <a:pPr marL="685800" lvl="1" indent="-228600" algn="l" rtl="0">
              <a:lnSpc>
                <a:spcPct val="90000"/>
              </a:lnSpc>
              <a:spcBef>
                <a:spcPts val="500"/>
              </a:spcBef>
              <a:spcAft>
                <a:spcPts val="0"/>
              </a:spcAft>
              <a:buClr>
                <a:schemeClr val="dk1"/>
              </a:buClr>
              <a:buSzPts val="2400"/>
              <a:buChar char="•"/>
            </a:pPr>
            <a:r>
              <a:rPr lang="en-US"/>
              <a:t>Fescue</a:t>
            </a:r>
            <a:endParaRPr/>
          </a:p>
          <a:p>
            <a:pPr marL="685800" lvl="1" indent="-228600" algn="l" rtl="0">
              <a:lnSpc>
                <a:spcPct val="90000"/>
              </a:lnSpc>
              <a:spcBef>
                <a:spcPts val="500"/>
              </a:spcBef>
              <a:spcAft>
                <a:spcPts val="0"/>
              </a:spcAft>
              <a:buClr>
                <a:schemeClr val="dk1"/>
              </a:buClr>
              <a:buSzPts val="2400"/>
              <a:buChar char="•"/>
            </a:pPr>
            <a:r>
              <a:rPr lang="en-US"/>
              <a:t>Reed Canary Grass</a:t>
            </a:r>
            <a:endParaRPr/>
          </a:p>
          <a:p>
            <a:pPr marL="228600" lvl="0" indent="-228600" algn="l" rtl="0">
              <a:lnSpc>
                <a:spcPct val="90000"/>
              </a:lnSpc>
              <a:spcBef>
                <a:spcPts val="1000"/>
              </a:spcBef>
              <a:spcAft>
                <a:spcPts val="0"/>
              </a:spcAft>
              <a:buClr>
                <a:schemeClr val="dk1"/>
              </a:buClr>
              <a:buSzPts val="2800"/>
              <a:buChar char="•"/>
            </a:pPr>
            <a:r>
              <a:rPr lang="en-US"/>
              <a:t>Warm Season</a:t>
            </a:r>
            <a:endParaRPr/>
          </a:p>
          <a:p>
            <a:pPr marL="685800" lvl="1" indent="-228600" algn="l" rtl="0">
              <a:lnSpc>
                <a:spcPct val="90000"/>
              </a:lnSpc>
              <a:spcBef>
                <a:spcPts val="500"/>
              </a:spcBef>
              <a:spcAft>
                <a:spcPts val="0"/>
              </a:spcAft>
              <a:buClr>
                <a:schemeClr val="dk1"/>
              </a:buClr>
              <a:buSzPts val="2400"/>
              <a:buChar char="•"/>
            </a:pPr>
            <a:r>
              <a:rPr lang="en-US"/>
              <a:t>Millet </a:t>
            </a:r>
            <a:endParaRPr/>
          </a:p>
          <a:p>
            <a:pPr marL="685800" lvl="1" indent="-228600" algn="l" rtl="0">
              <a:lnSpc>
                <a:spcPct val="90000"/>
              </a:lnSpc>
              <a:spcBef>
                <a:spcPts val="500"/>
              </a:spcBef>
              <a:spcAft>
                <a:spcPts val="0"/>
              </a:spcAft>
              <a:buClr>
                <a:schemeClr val="dk1"/>
              </a:buClr>
              <a:buSzPts val="2400"/>
              <a:buChar char="•"/>
            </a:pPr>
            <a:r>
              <a:rPr lang="en-US"/>
              <a:t>Gama Grass</a:t>
            </a:r>
            <a:endParaRPr/>
          </a:p>
          <a:p>
            <a:pPr marL="685800" lvl="1" indent="-228600" algn="l" rtl="0">
              <a:lnSpc>
                <a:spcPct val="90000"/>
              </a:lnSpc>
              <a:spcBef>
                <a:spcPts val="500"/>
              </a:spcBef>
              <a:spcAft>
                <a:spcPts val="0"/>
              </a:spcAft>
              <a:buClr>
                <a:schemeClr val="dk1"/>
              </a:buClr>
              <a:buSzPts val="2400"/>
              <a:buChar char="•"/>
            </a:pPr>
            <a:r>
              <a:rPr lang="en-US"/>
              <a:t>Switchgrass</a:t>
            </a:r>
            <a:endParaRPr/>
          </a:p>
          <a:p>
            <a:pPr marL="685800" lvl="1" indent="-228600" algn="l" rtl="0">
              <a:lnSpc>
                <a:spcPct val="90000"/>
              </a:lnSpc>
              <a:spcBef>
                <a:spcPts val="500"/>
              </a:spcBef>
              <a:spcAft>
                <a:spcPts val="0"/>
              </a:spcAft>
              <a:buClr>
                <a:schemeClr val="dk1"/>
              </a:buClr>
              <a:buSzPts val="2400"/>
              <a:buChar char="•"/>
            </a:pPr>
            <a:r>
              <a:rPr lang="en-US"/>
              <a:t>Indiangrass</a:t>
            </a:r>
            <a:endParaRPr/>
          </a:p>
        </p:txBody>
      </p:sp>
      <p:sp>
        <p:nvSpPr>
          <p:cNvPr id="199" name="Google Shape;199;p13"/>
          <p:cNvSpPr txBox="1"/>
          <p:nvPr/>
        </p:nvSpPr>
        <p:spPr>
          <a:xfrm>
            <a:off x="1524000" y="6338888"/>
            <a:ext cx="9144000" cy="5191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800"/>
              <a:buFont typeface="Arial"/>
              <a:buNone/>
            </a:pPr>
            <a:r>
              <a:rPr lang="en-US" sz="2800">
                <a:solidFill>
                  <a:schemeClr val="dk1"/>
                </a:solidFill>
                <a:latin typeface="Arial"/>
                <a:ea typeface="Arial"/>
                <a:cs typeface="Arial"/>
                <a:sym typeface="Arial"/>
              </a:rPr>
              <a:t>And Anything Else You See Growing on Site Naturally</a:t>
            </a:r>
            <a:endParaRPr/>
          </a:p>
        </p:txBody>
      </p:sp>
      <p:sp>
        <p:nvSpPr>
          <p:cNvPr id="200" name="Google Shape;200;p13"/>
          <p:cNvSpPr txBox="1"/>
          <p:nvPr/>
        </p:nvSpPr>
        <p:spPr>
          <a:xfrm>
            <a:off x="838200" y="802097"/>
            <a:ext cx="10515600" cy="942565"/>
          </a:xfrm>
          <a:prstGeom prst="rect">
            <a:avLst/>
          </a:prstGeom>
          <a:noFill/>
          <a:ln>
            <a:noFill/>
          </a:ln>
        </p:spPr>
        <p:txBody>
          <a:bodyPr spcFirstLastPara="1" wrap="square" lIns="91425" tIns="45700" rIns="91425" bIns="45700" anchor="ctr" anchorCtr="0">
            <a:normAutofit/>
          </a:bodyPr>
          <a:lstStyle/>
          <a:p>
            <a:pPr marL="571500" marR="0" lvl="0" indent="-571500" algn="l" rtl="0">
              <a:lnSpc>
                <a:spcPct val="90000"/>
              </a:lnSpc>
              <a:spcBef>
                <a:spcPts val="0"/>
              </a:spcBef>
              <a:spcAft>
                <a:spcPts val="0"/>
              </a:spcAft>
              <a:buClr>
                <a:schemeClr val="dk1"/>
              </a:buClr>
              <a:buSzPts val="4000"/>
              <a:buFont typeface="Noto Sans Symbols"/>
              <a:buChar char="❖"/>
            </a:pPr>
            <a:r>
              <a:rPr lang="en-US" sz="4000">
                <a:solidFill>
                  <a:schemeClr val="dk1"/>
                </a:solidFill>
                <a:latin typeface="Calibri"/>
                <a:ea typeface="Calibri"/>
                <a:cs typeface="Calibri"/>
                <a:sym typeface="Calibri"/>
              </a:rPr>
              <a:t>Use Deep Rooted Vegetation When Possible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4"/>
          <p:cNvSpPr txBox="1">
            <a:spLocks noGrp="1"/>
          </p:cNvSpPr>
          <p:nvPr>
            <p:ph type="title"/>
          </p:nvPr>
        </p:nvSpPr>
        <p:spPr>
          <a:xfrm>
            <a:off x="2145891" y="223837"/>
            <a:ext cx="775519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Root Depth of Common Grasses</a:t>
            </a:r>
            <a:endParaRPr/>
          </a:p>
        </p:txBody>
      </p:sp>
      <p:graphicFrame>
        <p:nvGraphicFramePr>
          <p:cNvPr id="207" name="Google Shape;207;p14"/>
          <p:cNvGraphicFramePr/>
          <p:nvPr/>
        </p:nvGraphicFramePr>
        <p:xfrm>
          <a:off x="1981200" y="1600200"/>
          <a:ext cx="3000000" cy="3000000"/>
        </p:xfrm>
        <a:graphic>
          <a:graphicData uri="http://schemas.openxmlformats.org/drawingml/2006/table">
            <a:tbl>
              <a:tblPr firstRow="1" bandRow="1">
                <a:noFill/>
                <a:tableStyleId>{32935A5D-DD3B-44B9-8AEF-C465FA617EF9}</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Big Blue Stem</a:t>
                      </a:r>
                      <a:endParaRPr/>
                    </a:p>
                  </a:txBody>
                  <a:tcPr marL="91450" marR="91450" marT="45725" marB="45725"/>
                </a:tc>
                <a:tc>
                  <a:txBody>
                    <a:bodyPr/>
                    <a:lstStyle/>
                    <a:p>
                      <a:pPr marL="0" marR="0" lvl="0" indent="0" algn="l" rtl="0">
                        <a:spcBef>
                          <a:spcPts val="0"/>
                        </a:spcBef>
                        <a:spcAft>
                          <a:spcPts val="0"/>
                        </a:spcAft>
                        <a:buNone/>
                      </a:pPr>
                      <a:r>
                        <a:rPr lang="en-US" sz="1800"/>
                        <a:t>9 ft</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Indian Grass</a:t>
                      </a:r>
                      <a:endParaRPr/>
                    </a:p>
                  </a:txBody>
                  <a:tcPr marL="91450" marR="91450" marT="45725" marB="45725"/>
                </a:tc>
                <a:tc>
                  <a:txBody>
                    <a:bodyPr/>
                    <a:lstStyle/>
                    <a:p>
                      <a:pPr marL="0" marR="0" lvl="0" indent="0" algn="l" rtl="0">
                        <a:spcBef>
                          <a:spcPts val="0"/>
                        </a:spcBef>
                        <a:spcAft>
                          <a:spcPts val="0"/>
                        </a:spcAft>
                        <a:buNone/>
                      </a:pPr>
                      <a:r>
                        <a:rPr lang="en-US" sz="1800"/>
                        <a:t>8</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Kentucky Bluegrass</a:t>
                      </a:r>
                      <a:endParaRPr/>
                    </a:p>
                  </a:txBody>
                  <a:tcPr marL="91450" marR="91450" marT="45725" marB="45725"/>
                </a:tc>
                <a:tc>
                  <a:txBody>
                    <a:bodyPr/>
                    <a:lstStyle/>
                    <a:p>
                      <a:pPr marL="0" marR="0" lvl="0" indent="0" algn="l" rtl="0">
                        <a:spcBef>
                          <a:spcPts val="0"/>
                        </a:spcBef>
                        <a:spcAft>
                          <a:spcPts val="0"/>
                        </a:spcAft>
                        <a:buNone/>
                      </a:pPr>
                      <a:r>
                        <a:rPr lang="en-US" sz="1800"/>
                        <a:t>1</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Side Oats Gama</a:t>
                      </a:r>
                      <a:endParaRPr sz="1800"/>
                    </a:p>
                  </a:txBody>
                  <a:tcPr marL="91450" marR="91450" marT="45725" marB="45725"/>
                </a:tc>
                <a:tc>
                  <a:txBody>
                    <a:bodyPr/>
                    <a:lstStyle/>
                    <a:p>
                      <a:pPr marL="0" marR="0" lvl="0" indent="0" algn="l" rtl="0">
                        <a:spcBef>
                          <a:spcPts val="0"/>
                        </a:spcBef>
                        <a:spcAft>
                          <a:spcPts val="0"/>
                        </a:spcAft>
                        <a:buNone/>
                      </a:pPr>
                      <a:r>
                        <a:rPr lang="en-US" sz="1800"/>
                        <a:t>7</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a:t>Switch Grass</a:t>
                      </a:r>
                      <a:endParaRPr/>
                    </a:p>
                  </a:txBody>
                  <a:tcPr marL="91450" marR="91450" marT="45725" marB="45725"/>
                </a:tc>
                <a:tc>
                  <a:txBody>
                    <a:bodyPr/>
                    <a:lstStyle/>
                    <a:p>
                      <a:pPr marL="0" marR="0" lvl="0" indent="0" algn="l" rtl="0">
                        <a:spcBef>
                          <a:spcPts val="0"/>
                        </a:spcBef>
                        <a:spcAft>
                          <a:spcPts val="0"/>
                        </a:spcAft>
                        <a:buNone/>
                      </a:pPr>
                      <a:r>
                        <a:rPr lang="en-US" sz="1800"/>
                        <a:t>10</a:t>
                      </a:r>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sz="1800"/>
                        <a:t>Little Blue Stem</a:t>
                      </a:r>
                      <a:endParaRPr/>
                    </a:p>
                  </a:txBody>
                  <a:tcPr marL="91450" marR="91450" marT="45725" marB="45725"/>
                </a:tc>
                <a:tc>
                  <a:txBody>
                    <a:bodyPr/>
                    <a:lstStyle/>
                    <a:p>
                      <a:pPr marL="0" marR="0" lvl="0" indent="0" algn="l" rtl="0">
                        <a:spcBef>
                          <a:spcPts val="0"/>
                        </a:spcBef>
                        <a:spcAft>
                          <a:spcPts val="0"/>
                        </a:spcAft>
                        <a:buNone/>
                      </a:pPr>
                      <a:r>
                        <a:rPr lang="en-US" sz="1800"/>
                        <a:t>5</a:t>
                      </a:r>
                      <a:endParaRPr/>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US" sz="1800"/>
                        <a:t>Annual Rye Grass</a:t>
                      </a:r>
                      <a:endParaRPr/>
                    </a:p>
                  </a:txBody>
                  <a:tcPr marL="91450" marR="91450" marT="45725" marB="45725"/>
                </a:tc>
                <a:tc>
                  <a:txBody>
                    <a:bodyPr/>
                    <a:lstStyle/>
                    <a:p>
                      <a:pPr marL="0" marR="0" lvl="0" indent="0" algn="l" rtl="0">
                        <a:spcBef>
                          <a:spcPts val="0"/>
                        </a:spcBef>
                        <a:spcAft>
                          <a:spcPts val="0"/>
                        </a:spcAft>
                        <a:buNone/>
                      </a:pPr>
                      <a:r>
                        <a:rPr lang="en-US" sz="1800"/>
                        <a:t>4.25</a:t>
                      </a:r>
                      <a:endParaRPr/>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None/>
                      </a:pPr>
                      <a:r>
                        <a:rPr lang="en-US" sz="1800"/>
                        <a:t>Fescue</a:t>
                      </a:r>
                      <a:endParaRPr/>
                    </a:p>
                  </a:txBody>
                  <a:tcPr marL="91450" marR="91450" marT="45725" marB="45725"/>
                </a:tc>
                <a:tc>
                  <a:txBody>
                    <a:bodyPr/>
                    <a:lstStyle/>
                    <a:p>
                      <a:pPr marL="0" marR="0" lvl="0" indent="0" algn="l" rtl="0">
                        <a:spcBef>
                          <a:spcPts val="0"/>
                        </a:spcBef>
                        <a:spcAft>
                          <a:spcPts val="0"/>
                        </a:spcAft>
                        <a:buNone/>
                      </a:pPr>
                      <a:r>
                        <a:rPr lang="en-US" sz="1800"/>
                        <a:t>4</a:t>
                      </a:r>
                      <a:endParaRPr/>
                    </a:p>
                  </a:txBody>
                  <a:tcPr marL="91450" marR="91450" marT="45725" marB="45725"/>
                </a:tc>
                <a:extLst>
                  <a:ext uri="{0D108BD9-81ED-4DB2-BD59-A6C34878D82A}">
                    <a16:rowId xmlns:a16="http://schemas.microsoft.com/office/drawing/2014/main" val="10008"/>
                  </a:ext>
                </a:extLst>
              </a:tr>
              <a:tr h="370850">
                <a:tc>
                  <a:txBody>
                    <a:bodyPr/>
                    <a:lstStyle/>
                    <a:p>
                      <a:pPr marL="0" marR="0" lvl="0" indent="0" algn="l" rtl="0">
                        <a:spcBef>
                          <a:spcPts val="0"/>
                        </a:spcBef>
                        <a:spcAft>
                          <a:spcPts val="0"/>
                        </a:spcAft>
                        <a:buNone/>
                      </a:pPr>
                      <a:r>
                        <a:rPr lang="en-US" sz="1800"/>
                        <a:t>Orchard grass</a:t>
                      </a:r>
                      <a:endParaRPr/>
                    </a:p>
                  </a:txBody>
                  <a:tcPr marL="91450" marR="91450" marT="45725" marB="45725"/>
                </a:tc>
                <a:tc>
                  <a:txBody>
                    <a:bodyPr/>
                    <a:lstStyle/>
                    <a:p>
                      <a:pPr marL="0" marR="0" lvl="0" indent="0" algn="l" rtl="0">
                        <a:spcBef>
                          <a:spcPts val="0"/>
                        </a:spcBef>
                        <a:spcAft>
                          <a:spcPts val="0"/>
                        </a:spcAft>
                        <a:buNone/>
                      </a:pPr>
                      <a:r>
                        <a:rPr lang="en-US" sz="1800"/>
                        <a:t>4</a:t>
                      </a:r>
                      <a:endParaRPr/>
                    </a:p>
                  </a:txBody>
                  <a:tcPr marL="91450" marR="91450" marT="45725" marB="45725"/>
                </a:tc>
                <a:extLst>
                  <a:ext uri="{0D108BD9-81ED-4DB2-BD59-A6C34878D82A}">
                    <a16:rowId xmlns:a16="http://schemas.microsoft.com/office/drawing/2014/main" val="10009"/>
                  </a:ext>
                </a:extLst>
              </a:tr>
            </a:tbl>
          </a:graphicData>
        </a:graphic>
      </p:graphicFrame>
      <p:sp>
        <p:nvSpPr>
          <p:cNvPr id="208" name="Google Shape;208;p14"/>
          <p:cNvSpPr txBox="1"/>
          <p:nvPr/>
        </p:nvSpPr>
        <p:spPr>
          <a:xfrm>
            <a:off x="796414" y="5257800"/>
            <a:ext cx="10736826"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Deep Roots Provide Stabilization and Capacity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5"/>
          <p:cNvSpPr txBox="1">
            <a:spLocks noGrp="1"/>
          </p:cNvSpPr>
          <p:nvPr>
            <p:ph type="title"/>
          </p:nvPr>
        </p:nvSpPr>
        <p:spPr>
          <a:xfrm>
            <a:off x="245806" y="20996"/>
            <a:ext cx="1170038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Active Growing Vegetation throughout the Season is Important for Capturing Flow</a:t>
            </a:r>
            <a:endParaRPr/>
          </a:p>
        </p:txBody>
      </p:sp>
      <p:pic>
        <p:nvPicPr>
          <p:cNvPr id="215" name="Google Shape;215;p15"/>
          <p:cNvPicPr preferRelativeResize="0">
            <a:picLocks noGrp="1"/>
          </p:cNvPicPr>
          <p:nvPr>
            <p:ph type="body" idx="1"/>
          </p:nvPr>
        </p:nvPicPr>
        <p:blipFill rotWithShape="1">
          <a:blip r:embed="rId3">
            <a:alphaModFix/>
          </a:blip>
          <a:srcRect/>
          <a:stretch/>
        </p:blipFill>
        <p:spPr>
          <a:xfrm>
            <a:off x="2819400" y="1614488"/>
            <a:ext cx="6464300" cy="5243512"/>
          </a:xfrm>
          <a:prstGeom prst="rect">
            <a:avLst/>
          </a:prstGeom>
          <a:noFill/>
          <a:ln>
            <a:noFill/>
          </a:ln>
        </p:spPr>
      </p:pic>
      <p:sp>
        <p:nvSpPr>
          <p:cNvPr id="216" name="Google Shape;216;p15"/>
          <p:cNvSpPr txBox="1"/>
          <p:nvPr/>
        </p:nvSpPr>
        <p:spPr>
          <a:xfrm>
            <a:off x="2706328" y="1144537"/>
            <a:ext cx="6779342" cy="469951"/>
          </a:xfrm>
          <a:prstGeom prst="rect">
            <a:avLst/>
          </a:prstGeom>
          <a:noFill/>
          <a:ln>
            <a:noFill/>
          </a:ln>
        </p:spPr>
        <p:txBody>
          <a:bodyPr spcFirstLastPara="1" wrap="square" lIns="91425" tIns="45700" rIns="91425" bIns="45700" anchor="ctr" anchorCtr="0">
            <a:normAutofit/>
          </a:bodyPr>
          <a:lstStyle/>
          <a:p>
            <a:pPr marL="457200" marR="0" lvl="0" indent="-457200" algn="l" rtl="0">
              <a:lnSpc>
                <a:spcPct val="90000"/>
              </a:lnSpc>
              <a:spcBef>
                <a:spcPts val="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Typical Growth Patterns of Common Grasses and Legumes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6"/>
          <p:cNvSpPr txBox="1">
            <a:spLocks noGrp="1"/>
          </p:cNvSpPr>
          <p:nvPr>
            <p:ph type="title"/>
          </p:nvPr>
        </p:nvSpPr>
        <p:spPr>
          <a:xfrm>
            <a:off x="1991032" y="365125"/>
            <a:ext cx="854177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Tensile Strength of Common Trees</a:t>
            </a:r>
            <a:endParaRPr/>
          </a:p>
        </p:txBody>
      </p:sp>
      <p:graphicFrame>
        <p:nvGraphicFramePr>
          <p:cNvPr id="223" name="Google Shape;223;p16"/>
          <p:cNvGraphicFramePr/>
          <p:nvPr/>
        </p:nvGraphicFramePr>
        <p:xfrm>
          <a:off x="1981200" y="1600201"/>
          <a:ext cx="3000000" cy="3000000"/>
        </p:xfrm>
        <a:graphic>
          <a:graphicData uri="http://schemas.openxmlformats.org/drawingml/2006/table">
            <a:tbl>
              <a:tblPr firstRow="1" bandRow="1">
                <a:noFill/>
                <a:tableStyleId>{32935A5D-DD3B-44B9-8AEF-C465FA617EF9}</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775">
                <a:tc>
                  <a:txBody>
                    <a:bodyPr/>
                    <a:lstStyle/>
                    <a:p>
                      <a:pPr marL="0" marR="0" lvl="0" indent="0" algn="l" rtl="0">
                        <a:spcBef>
                          <a:spcPts val="0"/>
                        </a:spcBef>
                        <a:spcAft>
                          <a:spcPts val="0"/>
                        </a:spcAft>
                        <a:buNone/>
                      </a:pPr>
                      <a:endParaRPr sz="1800"/>
                    </a:p>
                  </a:txBody>
                  <a:tcPr marL="91450" marR="91450" marT="45700" marB="45700"/>
                </a:tc>
                <a:tc>
                  <a:txBody>
                    <a:bodyPr/>
                    <a:lstStyle/>
                    <a:p>
                      <a:pPr marL="0" marR="0" lvl="0" indent="0" algn="l" rtl="0">
                        <a:spcBef>
                          <a:spcPts val="0"/>
                        </a:spcBef>
                        <a:spcAft>
                          <a:spcPts val="0"/>
                        </a:spcAft>
                        <a:buNone/>
                      </a:pPr>
                      <a:endParaRPr sz="1800"/>
                    </a:p>
                  </a:txBody>
                  <a:tcPr marL="91450" marR="91450" marT="45700" marB="45700"/>
                </a:tc>
                <a:extLst>
                  <a:ext uri="{0D108BD9-81ED-4DB2-BD59-A6C34878D82A}">
                    <a16:rowId xmlns:a16="http://schemas.microsoft.com/office/drawing/2014/main" val="10000"/>
                  </a:ext>
                </a:extLst>
              </a:tr>
              <a:tr h="370775">
                <a:tc>
                  <a:txBody>
                    <a:bodyPr/>
                    <a:lstStyle/>
                    <a:p>
                      <a:pPr marL="0" marR="0" lvl="0" indent="0" algn="l" rtl="0">
                        <a:spcBef>
                          <a:spcPts val="0"/>
                        </a:spcBef>
                        <a:spcAft>
                          <a:spcPts val="0"/>
                        </a:spcAft>
                        <a:buNone/>
                      </a:pPr>
                      <a:r>
                        <a:rPr lang="en-US" sz="1800"/>
                        <a:t>Silver Maple</a:t>
                      </a:r>
                      <a:endParaRPr/>
                    </a:p>
                  </a:txBody>
                  <a:tcPr marL="91450" marR="91450" marT="45700" marB="45700"/>
                </a:tc>
                <a:tc>
                  <a:txBody>
                    <a:bodyPr/>
                    <a:lstStyle/>
                    <a:p>
                      <a:pPr marL="0" marR="0" lvl="0" indent="0" algn="l" rtl="0">
                        <a:spcBef>
                          <a:spcPts val="0"/>
                        </a:spcBef>
                        <a:spcAft>
                          <a:spcPts val="0"/>
                        </a:spcAft>
                        <a:buNone/>
                      </a:pPr>
                      <a:r>
                        <a:rPr lang="en-US" sz="1800"/>
                        <a:t>15-30 MPa</a:t>
                      </a:r>
                      <a:endParaRPr/>
                    </a:p>
                  </a:txBody>
                  <a:tcPr marL="91450" marR="91450" marT="45700" marB="45700"/>
                </a:tc>
                <a:extLst>
                  <a:ext uri="{0D108BD9-81ED-4DB2-BD59-A6C34878D82A}">
                    <a16:rowId xmlns:a16="http://schemas.microsoft.com/office/drawing/2014/main" val="10001"/>
                  </a:ext>
                </a:extLst>
              </a:tr>
              <a:tr h="370775">
                <a:tc>
                  <a:txBody>
                    <a:bodyPr/>
                    <a:lstStyle/>
                    <a:p>
                      <a:pPr marL="0" marR="0" lvl="0" indent="0" algn="l" rtl="0">
                        <a:spcBef>
                          <a:spcPts val="0"/>
                        </a:spcBef>
                        <a:spcAft>
                          <a:spcPts val="0"/>
                        </a:spcAft>
                        <a:buNone/>
                      </a:pPr>
                      <a:r>
                        <a:rPr lang="en-US" sz="1800"/>
                        <a:t>Alder</a:t>
                      </a:r>
                      <a:endParaRPr/>
                    </a:p>
                  </a:txBody>
                  <a:tcPr marL="91450" marR="91450" marT="45700" marB="45700"/>
                </a:tc>
                <a:tc>
                  <a:txBody>
                    <a:bodyPr/>
                    <a:lstStyle/>
                    <a:p>
                      <a:pPr marL="0" marR="0" lvl="0" indent="0" algn="l" rtl="0">
                        <a:spcBef>
                          <a:spcPts val="0"/>
                        </a:spcBef>
                        <a:spcAft>
                          <a:spcPts val="0"/>
                        </a:spcAft>
                        <a:buNone/>
                      </a:pPr>
                      <a:r>
                        <a:rPr lang="en-US" sz="1800"/>
                        <a:t>32-52 MPa</a:t>
                      </a:r>
                      <a:endParaRPr/>
                    </a:p>
                  </a:txBody>
                  <a:tcPr marL="91450" marR="91450" marT="45700" marB="45700"/>
                </a:tc>
                <a:extLst>
                  <a:ext uri="{0D108BD9-81ED-4DB2-BD59-A6C34878D82A}">
                    <a16:rowId xmlns:a16="http://schemas.microsoft.com/office/drawing/2014/main" val="10002"/>
                  </a:ext>
                </a:extLst>
              </a:tr>
              <a:tr h="370775">
                <a:tc>
                  <a:txBody>
                    <a:bodyPr/>
                    <a:lstStyle/>
                    <a:p>
                      <a:pPr marL="0" marR="0" lvl="0" indent="0" algn="l" rtl="0">
                        <a:spcBef>
                          <a:spcPts val="0"/>
                        </a:spcBef>
                        <a:spcAft>
                          <a:spcPts val="0"/>
                        </a:spcAft>
                        <a:buNone/>
                      </a:pPr>
                      <a:r>
                        <a:rPr lang="en-US" sz="1800"/>
                        <a:t>Spruce</a:t>
                      </a:r>
                      <a:endParaRPr/>
                    </a:p>
                  </a:txBody>
                  <a:tcPr marL="91450" marR="91450" marT="45700" marB="45700"/>
                </a:tc>
                <a:tc>
                  <a:txBody>
                    <a:bodyPr/>
                    <a:lstStyle/>
                    <a:p>
                      <a:pPr marL="0" marR="0" lvl="0" indent="0" algn="l" rtl="0">
                        <a:spcBef>
                          <a:spcPts val="0"/>
                        </a:spcBef>
                        <a:spcAft>
                          <a:spcPts val="0"/>
                        </a:spcAft>
                        <a:buNone/>
                      </a:pPr>
                      <a:r>
                        <a:rPr lang="en-US" sz="1800"/>
                        <a:t>16-28 MPa</a:t>
                      </a:r>
                      <a:endParaRPr/>
                    </a:p>
                  </a:txBody>
                  <a:tcPr marL="91450" marR="91450" marT="45700" marB="45700"/>
                </a:tc>
                <a:extLst>
                  <a:ext uri="{0D108BD9-81ED-4DB2-BD59-A6C34878D82A}">
                    <a16:rowId xmlns:a16="http://schemas.microsoft.com/office/drawing/2014/main" val="10003"/>
                  </a:ext>
                </a:extLst>
              </a:tr>
              <a:tr h="370775">
                <a:tc>
                  <a:txBody>
                    <a:bodyPr/>
                    <a:lstStyle/>
                    <a:p>
                      <a:pPr marL="0" marR="0" lvl="0" indent="0" algn="l" rtl="0">
                        <a:spcBef>
                          <a:spcPts val="0"/>
                        </a:spcBef>
                        <a:spcAft>
                          <a:spcPts val="0"/>
                        </a:spcAft>
                        <a:buNone/>
                      </a:pPr>
                      <a:r>
                        <a:rPr lang="en-US" sz="1800"/>
                        <a:t>Pines</a:t>
                      </a:r>
                      <a:endParaRPr/>
                    </a:p>
                  </a:txBody>
                  <a:tcPr marL="91450" marR="91450" marT="45700" marB="45700"/>
                </a:tc>
                <a:tc>
                  <a:txBody>
                    <a:bodyPr/>
                    <a:lstStyle/>
                    <a:p>
                      <a:pPr marL="0" marR="0" lvl="0" indent="0" algn="l" rtl="0">
                        <a:spcBef>
                          <a:spcPts val="0"/>
                        </a:spcBef>
                        <a:spcAft>
                          <a:spcPts val="0"/>
                        </a:spcAft>
                        <a:buNone/>
                      </a:pPr>
                      <a:r>
                        <a:rPr lang="en-US" sz="1800"/>
                        <a:t>10-33 MPa</a:t>
                      </a:r>
                      <a:endParaRPr/>
                    </a:p>
                  </a:txBody>
                  <a:tcPr marL="91450" marR="91450" marT="45700" marB="45700"/>
                </a:tc>
                <a:extLst>
                  <a:ext uri="{0D108BD9-81ED-4DB2-BD59-A6C34878D82A}">
                    <a16:rowId xmlns:a16="http://schemas.microsoft.com/office/drawing/2014/main" val="10004"/>
                  </a:ext>
                </a:extLst>
              </a:tr>
              <a:tr h="370775">
                <a:tc>
                  <a:txBody>
                    <a:bodyPr/>
                    <a:lstStyle/>
                    <a:p>
                      <a:pPr marL="0" marR="0" lvl="0" indent="0" algn="l" rtl="0">
                        <a:spcBef>
                          <a:spcPts val="0"/>
                        </a:spcBef>
                        <a:spcAft>
                          <a:spcPts val="0"/>
                        </a:spcAft>
                        <a:buNone/>
                      </a:pPr>
                      <a:r>
                        <a:rPr lang="en-US" sz="1800"/>
                        <a:t>Poplars</a:t>
                      </a:r>
                      <a:endParaRPr/>
                    </a:p>
                  </a:txBody>
                  <a:tcPr marL="91450" marR="91450" marT="45700" marB="45700"/>
                </a:tc>
                <a:tc>
                  <a:txBody>
                    <a:bodyPr/>
                    <a:lstStyle/>
                    <a:p>
                      <a:pPr marL="0" marR="0" lvl="0" indent="0" algn="l" rtl="0">
                        <a:spcBef>
                          <a:spcPts val="0"/>
                        </a:spcBef>
                        <a:spcAft>
                          <a:spcPts val="0"/>
                        </a:spcAft>
                        <a:buNone/>
                      </a:pPr>
                      <a:r>
                        <a:rPr lang="en-US" sz="1800"/>
                        <a:t>5-38 MPa</a:t>
                      </a:r>
                      <a:endParaRPr/>
                    </a:p>
                  </a:txBody>
                  <a:tcPr marL="91450" marR="91450" marT="45700" marB="45700"/>
                </a:tc>
                <a:extLst>
                  <a:ext uri="{0D108BD9-81ED-4DB2-BD59-A6C34878D82A}">
                    <a16:rowId xmlns:a16="http://schemas.microsoft.com/office/drawing/2014/main" val="10005"/>
                  </a:ext>
                </a:extLst>
              </a:tr>
              <a:tr h="370775">
                <a:tc>
                  <a:txBody>
                    <a:bodyPr/>
                    <a:lstStyle/>
                    <a:p>
                      <a:pPr marL="0" marR="0" lvl="0" indent="0" algn="l" rtl="0">
                        <a:spcBef>
                          <a:spcPts val="0"/>
                        </a:spcBef>
                        <a:spcAft>
                          <a:spcPts val="0"/>
                        </a:spcAft>
                        <a:buNone/>
                      </a:pPr>
                      <a:r>
                        <a:rPr lang="en-US" sz="1800"/>
                        <a:t>Oak</a:t>
                      </a:r>
                      <a:endParaRPr/>
                    </a:p>
                  </a:txBody>
                  <a:tcPr marL="91450" marR="91450" marT="45700" marB="45700"/>
                </a:tc>
                <a:tc>
                  <a:txBody>
                    <a:bodyPr/>
                    <a:lstStyle/>
                    <a:p>
                      <a:pPr marL="0" marR="0" lvl="0" indent="0" algn="l" rtl="0">
                        <a:spcBef>
                          <a:spcPts val="0"/>
                        </a:spcBef>
                        <a:spcAft>
                          <a:spcPts val="0"/>
                        </a:spcAft>
                        <a:buNone/>
                      </a:pPr>
                      <a:r>
                        <a:rPr lang="en-US" sz="1800"/>
                        <a:t>20 MPa</a:t>
                      </a:r>
                      <a:endParaRPr/>
                    </a:p>
                  </a:txBody>
                  <a:tcPr marL="91450" marR="91450" marT="45700" marB="45700"/>
                </a:tc>
                <a:extLst>
                  <a:ext uri="{0D108BD9-81ED-4DB2-BD59-A6C34878D82A}">
                    <a16:rowId xmlns:a16="http://schemas.microsoft.com/office/drawing/2014/main" val="10006"/>
                  </a:ext>
                </a:extLst>
              </a:tr>
              <a:tr h="370775">
                <a:tc>
                  <a:txBody>
                    <a:bodyPr/>
                    <a:lstStyle/>
                    <a:p>
                      <a:pPr marL="0" marR="0" lvl="0" indent="0" algn="l" rtl="0">
                        <a:spcBef>
                          <a:spcPts val="0"/>
                        </a:spcBef>
                        <a:spcAft>
                          <a:spcPts val="0"/>
                        </a:spcAft>
                        <a:buNone/>
                      </a:pPr>
                      <a:r>
                        <a:rPr lang="en-US" sz="1800"/>
                        <a:t>Willows</a:t>
                      </a:r>
                      <a:endParaRPr/>
                    </a:p>
                  </a:txBody>
                  <a:tcPr marL="91450" marR="91450" marT="45700" marB="45700"/>
                </a:tc>
                <a:tc>
                  <a:txBody>
                    <a:bodyPr/>
                    <a:lstStyle/>
                    <a:p>
                      <a:pPr marL="0" marR="0" lvl="0" indent="0" algn="l" rtl="0">
                        <a:spcBef>
                          <a:spcPts val="0"/>
                        </a:spcBef>
                        <a:spcAft>
                          <a:spcPts val="0"/>
                        </a:spcAft>
                        <a:buNone/>
                      </a:pPr>
                      <a:r>
                        <a:rPr lang="en-US" sz="1800"/>
                        <a:t>18-37 MPa</a:t>
                      </a:r>
                      <a:endParaRPr/>
                    </a:p>
                  </a:txBody>
                  <a:tcPr marL="91450" marR="91450" marT="45700" marB="45700"/>
                </a:tc>
                <a:extLst>
                  <a:ext uri="{0D108BD9-81ED-4DB2-BD59-A6C34878D82A}">
                    <a16:rowId xmlns:a16="http://schemas.microsoft.com/office/drawing/2014/main" val="10007"/>
                  </a:ext>
                </a:extLst>
              </a:tr>
              <a:tr h="370775">
                <a:tc>
                  <a:txBody>
                    <a:bodyPr/>
                    <a:lstStyle/>
                    <a:p>
                      <a:pPr marL="0" marR="0" lvl="0" indent="0" algn="l" rtl="0">
                        <a:spcBef>
                          <a:spcPts val="0"/>
                        </a:spcBef>
                        <a:spcAft>
                          <a:spcPts val="0"/>
                        </a:spcAft>
                        <a:buNone/>
                      </a:pPr>
                      <a:endParaRPr sz="1800"/>
                    </a:p>
                  </a:txBody>
                  <a:tcPr marL="91450" marR="91450" marT="45700" marB="45700"/>
                </a:tc>
                <a:tc>
                  <a:txBody>
                    <a:bodyPr/>
                    <a:lstStyle/>
                    <a:p>
                      <a:pPr marL="0" marR="0" lvl="0" indent="0" algn="l" rtl="0">
                        <a:spcBef>
                          <a:spcPts val="0"/>
                        </a:spcBef>
                        <a:spcAft>
                          <a:spcPts val="0"/>
                        </a:spcAft>
                        <a:buNone/>
                      </a:pPr>
                      <a:r>
                        <a:rPr lang="en-US" sz="1800"/>
                        <a:t>(1 MPa = 145 Pounds per Square Inch)</a:t>
                      </a:r>
                      <a:endParaRPr sz="1800"/>
                    </a:p>
                  </a:txBody>
                  <a:tcPr marL="91450" marR="91450" marT="45700" marB="45700"/>
                </a:tc>
                <a:extLst>
                  <a:ext uri="{0D108BD9-81ED-4DB2-BD59-A6C34878D82A}">
                    <a16:rowId xmlns:a16="http://schemas.microsoft.com/office/drawing/2014/main" val="10008"/>
                  </a:ext>
                </a:extLst>
              </a:tr>
            </a:tbl>
          </a:graphicData>
        </a:graphic>
      </p:graphicFrame>
      <p:sp>
        <p:nvSpPr>
          <p:cNvPr id="224" name="Google Shape;224;p16"/>
          <p:cNvSpPr txBox="1"/>
          <p:nvPr/>
        </p:nvSpPr>
        <p:spPr>
          <a:xfrm>
            <a:off x="599767" y="5093110"/>
            <a:ext cx="11061291" cy="116957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200"/>
              <a:buFont typeface="Calibri"/>
              <a:buNone/>
            </a:pPr>
            <a:r>
              <a:rPr lang="en-US" sz="3200">
                <a:solidFill>
                  <a:schemeClr val="dk1"/>
                </a:solidFill>
                <a:latin typeface="Calibri"/>
                <a:ea typeface="Calibri"/>
                <a:cs typeface="Calibri"/>
                <a:sym typeface="Calibri"/>
              </a:rPr>
              <a:t>Strong Roots Prevent the Buffer from Eroding and Releasing Bacteria into the Receiving Stream</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17"/>
          <p:cNvPicPr preferRelativeResize="0"/>
          <p:nvPr/>
        </p:nvPicPr>
        <p:blipFill rotWithShape="1">
          <a:blip r:embed="rId3">
            <a:alphaModFix/>
          </a:blip>
          <a:srcRect/>
          <a:stretch/>
        </p:blipFill>
        <p:spPr>
          <a:xfrm>
            <a:off x="1013684" y="0"/>
            <a:ext cx="4685028" cy="6746962"/>
          </a:xfrm>
          <a:prstGeom prst="rect">
            <a:avLst/>
          </a:prstGeom>
          <a:noFill/>
          <a:ln>
            <a:noFill/>
          </a:ln>
        </p:spPr>
      </p:pic>
      <p:pic>
        <p:nvPicPr>
          <p:cNvPr id="230" name="Google Shape;230;p17"/>
          <p:cNvPicPr preferRelativeResize="0"/>
          <p:nvPr/>
        </p:nvPicPr>
        <p:blipFill rotWithShape="1">
          <a:blip r:embed="rId4">
            <a:alphaModFix/>
          </a:blip>
          <a:srcRect/>
          <a:stretch/>
        </p:blipFill>
        <p:spPr>
          <a:xfrm>
            <a:off x="6335925" y="0"/>
            <a:ext cx="4930789" cy="6105436"/>
          </a:xfrm>
          <a:prstGeom prst="rect">
            <a:avLst/>
          </a:prstGeom>
          <a:noFill/>
          <a:ln>
            <a:noFill/>
          </a:ln>
        </p:spPr>
      </p:pic>
      <p:sp>
        <p:nvSpPr>
          <p:cNvPr id="231" name="Google Shape;231;p17"/>
          <p:cNvSpPr txBox="1"/>
          <p:nvPr/>
        </p:nvSpPr>
        <p:spPr>
          <a:xfrm>
            <a:off x="6096000" y="6272981"/>
            <a:ext cx="577153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Source:  U.S. Forest Service Buffer Planning Tool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237" name="Google Shape;23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342900" marR="0" lvl="0" indent="-342900" algn="l" rtl="0">
              <a:lnSpc>
                <a:spcPct val="115000"/>
              </a:lnSpc>
              <a:spcBef>
                <a:spcPts val="0"/>
              </a:spcBef>
              <a:spcAft>
                <a:spcPts val="0"/>
              </a:spcAft>
              <a:buClr>
                <a:schemeClr val="dk1"/>
              </a:buClr>
              <a:buSzPct val="100000"/>
              <a:buFont typeface="Calibri"/>
              <a:buAutoNum type="arabicPeriod"/>
            </a:pPr>
            <a:r>
              <a:rPr lang="en-US" sz="1800">
                <a:latin typeface="Calibri"/>
                <a:ea typeface="Calibri"/>
                <a:cs typeface="Calibri"/>
                <a:sym typeface="Calibri"/>
              </a:rPr>
              <a:t>Boyer DG. AGRICULTURAL LAND USE IMPACTS ON BACTERIAL WATER ally mediated activity breaks down organic in karst groundwater resurging to the surface in the Appalachian Region resides on karst management of the Appalachian Region ' s land. </a:t>
            </a:r>
            <a:r>
              <a:rPr lang="en-US" sz="1800" i="1">
                <a:latin typeface="Calibri"/>
                <a:ea typeface="Calibri"/>
                <a:cs typeface="Calibri"/>
                <a:sym typeface="Calibri"/>
              </a:rPr>
              <a:t>Journal Of The American Water Resources Association</a:t>
            </a:r>
            <a:r>
              <a:rPr lang="en-US" sz="1800">
                <a:latin typeface="Calibri"/>
                <a:ea typeface="Calibri"/>
                <a:cs typeface="Calibri"/>
                <a:sym typeface="Calibri"/>
              </a:rPr>
              <a:t>. 1999;35(2):291-300.</a:t>
            </a:r>
            <a:endParaRPr/>
          </a:p>
          <a:p>
            <a:pPr marL="342900" marR="0" lvl="0" indent="-342900" algn="l" rtl="0">
              <a:lnSpc>
                <a:spcPct val="115000"/>
              </a:lnSpc>
              <a:spcBef>
                <a:spcPts val="0"/>
              </a:spcBef>
              <a:spcAft>
                <a:spcPts val="0"/>
              </a:spcAft>
              <a:buClr>
                <a:schemeClr val="dk1"/>
              </a:buClr>
              <a:buSzPct val="100000"/>
              <a:buFont typeface="Calibri"/>
              <a:buAutoNum type="arabicPeriod"/>
            </a:pPr>
            <a:r>
              <a:rPr lang="en-US" sz="1800">
                <a:latin typeface="Calibri"/>
                <a:ea typeface="Calibri"/>
                <a:cs typeface="Calibri"/>
                <a:sym typeface="Calibri"/>
              </a:rPr>
              <a:t>Boyer DG, Kuczynska E. STORM AND SEASONAL DISTRIBUTIONS OF FECAL COLIFORMS AND CRYPTOSPORIDIUM IN A SPRING 1. 2004;25813:1449-1456.</a:t>
            </a:r>
            <a:endParaRPr/>
          </a:p>
          <a:p>
            <a:pPr marL="342900" marR="0" lvl="0" indent="-342900" algn="l" rtl="0">
              <a:lnSpc>
                <a:spcPct val="115000"/>
              </a:lnSpc>
              <a:spcBef>
                <a:spcPts val="0"/>
              </a:spcBef>
              <a:spcAft>
                <a:spcPts val="0"/>
              </a:spcAft>
              <a:buClr>
                <a:schemeClr val="dk1"/>
              </a:buClr>
              <a:buSzPct val="100000"/>
              <a:buFont typeface="Calibri"/>
              <a:buAutoNum type="arabicPeriod"/>
            </a:pPr>
            <a:r>
              <a:rPr lang="en-US" sz="1800">
                <a:latin typeface="Calibri"/>
                <a:ea typeface="Calibri"/>
                <a:cs typeface="Calibri"/>
                <a:sym typeface="Calibri"/>
              </a:rPr>
              <a:t> Boyer DG. WATER QUALITY IMPROVEMENT PROGRAM EFFECTIVENESS FOR CARBONATE AQUIFERS IN GRAZED LAND WATERSHEDS 1. </a:t>
            </a:r>
            <a:r>
              <a:rPr lang="en-US" sz="1800" i="1">
                <a:latin typeface="Calibri"/>
                <a:ea typeface="Calibri"/>
                <a:cs typeface="Calibri"/>
                <a:sym typeface="Calibri"/>
              </a:rPr>
              <a:t>October</a:t>
            </a:r>
            <a:r>
              <a:rPr lang="en-US" sz="1800">
                <a:latin typeface="Calibri"/>
                <a:ea typeface="Calibri"/>
                <a:cs typeface="Calibri"/>
                <a:sym typeface="Calibri"/>
              </a:rPr>
              <a:t>. 2005;25813(04018):291-300.</a:t>
            </a:r>
            <a:endParaRPr/>
          </a:p>
          <a:p>
            <a:pPr marL="342900" marR="0" lvl="0" indent="-342900" algn="l" rtl="0">
              <a:lnSpc>
                <a:spcPct val="115000"/>
              </a:lnSpc>
              <a:spcBef>
                <a:spcPts val="0"/>
              </a:spcBef>
              <a:spcAft>
                <a:spcPts val="0"/>
              </a:spcAft>
              <a:buClr>
                <a:schemeClr val="dk1"/>
              </a:buClr>
              <a:buSzPct val="100000"/>
              <a:buFont typeface="Calibri"/>
              <a:buAutoNum type="arabicPeriod"/>
            </a:pPr>
            <a:r>
              <a:rPr lang="en-US" sz="1800">
                <a:latin typeface="Calibri"/>
                <a:ea typeface="Calibri"/>
                <a:cs typeface="Calibri"/>
                <a:sym typeface="Calibri"/>
              </a:rPr>
              <a:t>Boyer DG. AGRICULTURAL LAND USE IMPACTS ON BACTERIAL WATER ally mediated activity breaks down organic in karst groundwater resurging to the surface in the Appalachian Region resides on karst management of the Appalachian Region ' s land. </a:t>
            </a:r>
            <a:r>
              <a:rPr lang="en-US" sz="1800" i="1">
                <a:latin typeface="Calibri"/>
                <a:ea typeface="Calibri"/>
                <a:cs typeface="Calibri"/>
                <a:sym typeface="Calibri"/>
              </a:rPr>
              <a:t>Journal Of The American Water Resources Association</a:t>
            </a:r>
            <a:r>
              <a:rPr lang="en-US" sz="1800">
                <a:latin typeface="Calibri"/>
                <a:ea typeface="Calibri"/>
                <a:cs typeface="Calibri"/>
                <a:sym typeface="Calibri"/>
              </a:rPr>
              <a:t>. 1999;35(2):291-300.</a:t>
            </a:r>
            <a:endParaRPr/>
          </a:p>
          <a:p>
            <a:pPr marL="342900" marR="0" lvl="0" indent="-342900" algn="l" rtl="0">
              <a:lnSpc>
                <a:spcPct val="115000"/>
              </a:lnSpc>
              <a:spcBef>
                <a:spcPts val="0"/>
              </a:spcBef>
              <a:spcAft>
                <a:spcPts val="0"/>
              </a:spcAft>
              <a:buClr>
                <a:schemeClr val="dk1"/>
              </a:buClr>
              <a:buSzPct val="100000"/>
              <a:buFont typeface="Calibri"/>
              <a:buAutoNum type="arabicPeriod"/>
            </a:pPr>
            <a:r>
              <a:rPr lang="en-US" sz="1800">
                <a:latin typeface="Calibri"/>
                <a:ea typeface="Calibri"/>
                <a:cs typeface="Calibri"/>
                <a:sym typeface="Calibri"/>
              </a:rPr>
              <a:t>Sullivan TJ, Moore ÆJ, Thomas ÆD, et al. Efficacy of Vegetated Buffers in Preventing Transport of Fecal Coliform Bacteria from Pasturelands. </a:t>
            </a:r>
            <a:r>
              <a:rPr lang="en-US" sz="1800" i="1">
                <a:latin typeface="Calibri"/>
                <a:ea typeface="Calibri"/>
                <a:cs typeface="Calibri"/>
                <a:sym typeface="Calibri"/>
              </a:rPr>
              <a:t>Journal of Environmental Quality</a:t>
            </a:r>
            <a:r>
              <a:rPr lang="en-US" sz="1800">
                <a:latin typeface="Calibri"/>
                <a:ea typeface="Calibri"/>
                <a:cs typeface="Calibri"/>
                <a:sym typeface="Calibri"/>
              </a:rPr>
              <a:t>. 2007:958-965.</a:t>
            </a:r>
            <a:endParaRPr/>
          </a:p>
          <a:p>
            <a:pPr marL="342900" lvl="0" indent="-342900" algn="l" rtl="0">
              <a:lnSpc>
                <a:spcPct val="115000"/>
              </a:lnSpc>
              <a:spcBef>
                <a:spcPts val="1000"/>
              </a:spcBef>
              <a:spcAft>
                <a:spcPts val="0"/>
              </a:spcAft>
              <a:buClr>
                <a:schemeClr val="dk1"/>
              </a:buClr>
              <a:buSzPct val="100000"/>
              <a:buFont typeface="Calibri"/>
              <a:buAutoNum type="arabicPeriod"/>
            </a:pPr>
            <a:r>
              <a:rPr lang="en-US" sz="1800">
                <a:latin typeface="Calibri"/>
                <a:ea typeface="Calibri"/>
                <a:cs typeface="Calibri"/>
                <a:sym typeface="Calibri"/>
              </a:rPr>
              <a:t>Source</a:t>
            </a:r>
            <a:r>
              <a:rPr lang="en-US" sz="1800" i="1">
                <a:latin typeface="Calibri"/>
                <a:ea typeface="Calibri"/>
                <a:cs typeface="Calibri"/>
                <a:sym typeface="Calibri"/>
              </a:rPr>
              <a:t>:   Xuyang Zhang, Xingmei Liu, Minghua Zhang, Melissa Eitzel, and Randy A. Dahlgren. 2010. A Review of Vegetated Buffers and a Meta-analysis of their Mitigation Efficacy in reducing Nonpoint Source Pollution.  Journal of Environmental Quality 39:76-84 (2010)</a:t>
            </a:r>
            <a:endParaRPr sz="1800">
              <a:latin typeface="Calibri"/>
              <a:ea typeface="Calibri"/>
              <a:cs typeface="Calibri"/>
              <a:sym typeface="Calibri"/>
            </a:endParaRPr>
          </a:p>
          <a:p>
            <a:pPr marL="342900" marR="0" lvl="0" indent="-237172" algn="l" rtl="0">
              <a:lnSpc>
                <a:spcPct val="115000"/>
              </a:lnSpc>
              <a:spcBef>
                <a:spcPts val="1000"/>
              </a:spcBef>
              <a:spcAft>
                <a:spcPts val="0"/>
              </a:spcAft>
              <a:buClr>
                <a:schemeClr val="dk1"/>
              </a:buClr>
              <a:buSzPct val="100000"/>
              <a:buFont typeface="Calibri"/>
              <a:buNone/>
            </a:pPr>
            <a:endParaRPr sz="1800">
              <a:latin typeface="Calibri"/>
              <a:ea typeface="Calibri"/>
              <a:cs typeface="Calibri"/>
              <a:sym typeface="Calibri"/>
            </a:endParaRPr>
          </a:p>
          <a:p>
            <a:pPr marL="228600" lvl="0" indent="-64135" algn="l" rtl="0">
              <a:lnSpc>
                <a:spcPct val="90000"/>
              </a:lnSpc>
              <a:spcBef>
                <a:spcPts val="2000"/>
              </a:spcBef>
              <a:spcAft>
                <a:spcPts val="0"/>
              </a:spcAft>
              <a:buClr>
                <a:schemeClr val="dk1"/>
              </a:buClr>
              <a:buSzPct val="1000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Google Shape;94;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p:nvPr/>
        </p:nvSpPr>
        <p:spPr>
          <a:xfrm>
            <a:off x="4653886" y="0"/>
            <a:ext cx="7538114" cy="6858000"/>
          </a:xfrm>
          <a:custGeom>
            <a:avLst/>
            <a:gdLst/>
            <a:ahLst/>
            <a:cxnLst/>
            <a:rect l="l" t="t" r="r" b="b"/>
            <a:pathLst>
              <a:path w="7538114" h="6858000" extrusionOk="0">
                <a:moveTo>
                  <a:pt x="366246" y="0"/>
                </a:moveTo>
                <a:lnTo>
                  <a:pt x="2830292" y="0"/>
                </a:lnTo>
                <a:lnTo>
                  <a:pt x="3903260" y="0"/>
                </a:lnTo>
                <a:lnTo>
                  <a:pt x="4597266" y="0"/>
                </a:lnTo>
                <a:lnTo>
                  <a:pt x="7192370" y="0"/>
                </a:lnTo>
                <a:lnTo>
                  <a:pt x="7538114" y="0"/>
                </a:lnTo>
                <a:lnTo>
                  <a:pt x="7538114" y="6858000"/>
                </a:lnTo>
                <a:lnTo>
                  <a:pt x="7192370" y="6858000"/>
                </a:lnTo>
                <a:lnTo>
                  <a:pt x="4597266" y="6858000"/>
                </a:lnTo>
                <a:lnTo>
                  <a:pt x="3903260" y="6858000"/>
                </a:lnTo>
                <a:lnTo>
                  <a:pt x="2830292" y="6858000"/>
                </a:lnTo>
                <a:lnTo>
                  <a:pt x="170314" y="6858000"/>
                </a:lnTo>
                <a:cubicBezTo>
                  <a:pt x="170323" y="6857920"/>
                  <a:pt x="170332" y="6857839"/>
                  <a:pt x="170341" y="6857759"/>
                </a:cubicBezTo>
                <a:lnTo>
                  <a:pt x="173485" y="6852129"/>
                </a:lnTo>
                <a:lnTo>
                  <a:pt x="167544" y="6830335"/>
                </a:lnTo>
                <a:cubicBezTo>
                  <a:pt x="165474" y="6819600"/>
                  <a:pt x="164100" y="6808301"/>
                  <a:pt x="163472" y="6796707"/>
                </a:cubicBezTo>
                <a:cubicBezTo>
                  <a:pt x="167658" y="6794106"/>
                  <a:pt x="161711" y="6785006"/>
                  <a:pt x="160535" y="6780725"/>
                </a:cubicBezTo>
                <a:cubicBezTo>
                  <a:pt x="163268" y="6780680"/>
                  <a:pt x="164578" y="6771195"/>
                  <a:pt x="162318" y="6767829"/>
                </a:cubicBezTo>
                <a:cubicBezTo>
                  <a:pt x="152545" y="6697090"/>
                  <a:pt x="178083" y="6736894"/>
                  <a:pt x="162771" y="6694444"/>
                </a:cubicBezTo>
                <a:cubicBezTo>
                  <a:pt x="161971" y="6687342"/>
                  <a:pt x="163342" y="6682014"/>
                  <a:pt x="165604" y="6677569"/>
                </a:cubicBezTo>
                <a:lnTo>
                  <a:pt x="171255" y="6669571"/>
                </a:lnTo>
                <a:lnTo>
                  <a:pt x="169240" y="6663304"/>
                </a:lnTo>
                <a:cubicBezTo>
                  <a:pt x="169082" y="6639651"/>
                  <a:pt x="174873" y="6632678"/>
                  <a:pt x="169039" y="6618916"/>
                </a:cubicBezTo>
                <a:cubicBezTo>
                  <a:pt x="181164" y="6598580"/>
                  <a:pt x="170248" y="6605428"/>
                  <a:pt x="168392" y="6589960"/>
                </a:cubicBezTo>
                <a:cubicBezTo>
                  <a:pt x="165975" y="6577758"/>
                  <a:pt x="161323" y="6600160"/>
                  <a:pt x="160636" y="6588200"/>
                </a:cubicBezTo>
                <a:cubicBezTo>
                  <a:pt x="163766" y="6575263"/>
                  <a:pt x="154044" y="6575871"/>
                  <a:pt x="157872" y="6562416"/>
                </a:cubicBezTo>
                <a:cubicBezTo>
                  <a:pt x="165196" y="6565685"/>
                  <a:pt x="156453" y="6535866"/>
                  <a:pt x="162851" y="6534939"/>
                </a:cubicBezTo>
                <a:cubicBezTo>
                  <a:pt x="153702" y="6523511"/>
                  <a:pt x="164973" y="6517769"/>
                  <a:pt x="162153" y="6502552"/>
                </a:cubicBezTo>
                <a:cubicBezTo>
                  <a:pt x="158692" y="6495386"/>
                  <a:pt x="158098" y="6490216"/>
                  <a:pt x="161821" y="6483172"/>
                </a:cubicBezTo>
                <a:cubicBezTo>
                  <a:pt x="144969" y="6450162"/>
                  <a:pt x="161066" y="6463202"/>
                  <a:pt x="154586" y="6432309"/>
                </a:cubicBezTo>
                <a:cubicBezTo>
                  <a:pt x="147771" y="6405695"/>
                  <a:pt x="143349" y="6375524"/>
                  <a:pt x="127078" y="6349783"/>
                </a:cubicBezTo>
                <a:cubicBezTo>
                  <a:pt x="122468" y="6345058"/>
                  <a:pt x="120723" y="6333456"/>
                  <a:pt x="123181" y="6323872"/>
                </a:cubicBezTo>
                <a:cubicBezTo>
                  <a:pt x="123604" y="6322225"/>
                  <a:pt x="124138" y="6320698"/>
                  <a:pt x="124767" y="6319343"/>
                </a:cubicBezTo>
                <a:cubicBezTo>
                  <a:pt x="122278" y="6297089"/>
                  <a:pt x="111161" y="6215694"/>
                  <a:pt x="108246" y="6190348"/>
                </a:cubicBezTo>
                <a:cubicBezTo>
                  <a:pt x="114169" y="6188296"/>
                  <a:pt x="103482" y="6175479"/>
                  <a:pt x="107279" y="6167269"/>
                </a:cubicBezTo>
                <a:cubicBezTo>
                  <a:pt x="110610" y="6161389"/>
                  <a:pt x="108145" y="6156128"/>
                  <a:pt x="107883" y="6149986"/>
                </a:cubicBezTo>
                <a:cubicBezTo>
                  <a:pt x="110502" y="6141894"/>
                  <a:pt x="105773" y="6115502"/>
                  <a:pt x="102380" y="6108622"/>
                </a:cubicBezTo>
                <a:cubicBezTo>
                  <a:pt x="90593" y="6092179"/>
                  <a:pt x="99346" y="6054816"/>
                  <a:pt x="90314" y="6041155"/>
                </a:cubicBezTo>
                <a:cubicBezTo>
                  <a:pt x="88990" y="6036198"/>
                  <a:pt x="88454" y="6031348"/>
                  <a:pt x="88409" y="6026587"/>
                </a:cubicBezTo>
                <a:lnTo>
                  <a:pt x="89403" y="6013265"/>
                </a:lnTo>
                <a:lnTo>
                  <a:pt x="91927" y="6009478"/>
                </a:lnTo>
                <a:lnTo>
                  <a:pt x="91302" y="6001336"/>
                </a:lnTo>
                <a:cubicBezTo>
                  <a:pt x="91431" y="6000558"/>
                  <a:pt x="91559" y="5999781"/>
                  <a:pt x="91687" y="5999003"/>
                </a:cubicBezTo>
                <a:cubicBezTo>
                  <a:pt x="92431" y="5994547"/>
                  <a:pt x="93080" y="5990148"/>
                  <a:pt x="93336" y="5985795"/>
                </a:cubicBezTo>
                <a:cubicBezTo>
                  <a:pt x="80676" y="5991520"/>
                  <a:pt x="93430" y="5949705"/>
                  <a:pt x="83190" y="5961758"/>
                </a:cubicBezTo>
                <a:cubicBezTo>
                  <a:pt x="82399" y="5938832"/>
                  <a:pt x="72862" y="5956319"/>
                  <a:pt x="81952" y="5928761"/>
                </a:cubicBezTo>
                <a:cubicBezTo>
                  <a:pt x="79324" y="5899676"/>
                  <a:pt x="72619" y="5823590"/>
                  <a:pt x="67420" y="5787247"/>
                </a:cubicBezTo>
                <a:cubicBezTo>
                  <a:pt x="53530" y="5750058"/>
                  <a:pt x="57730" y="5736292"/>
                  <a:pt x="50760" y="5710700"/>
                </a:cubicBezTo>
                <a:cubicBezTo>
                  <a:pt x="47368" y="5660911"/>
                  <a:pt x="30723" y="5663675"/>
                  <a:pt x="42956" y="5641754"/>
                </a:cubicBezTo>
                <a:cubicBezTo>
                  <a:pt x="39970" y="5608358"/>
                  <a:pt x="24769" y="5637338"/>
                  <a:pt x="29695" y="5602326"/>
                </a:cubicBezTo>
                <a:cubicBezTo>
                  <a:pt x="27700" y="5601239"/>
                  <a:pt x="20274" y="5573144"/>
                  <a:pt x="18841" y="5570885"/>
                </a:cubicBezTo>
                <a:lnTo>
                  <a:pt x="9977" y="5543492"/>
                </a:lnTo>
                <a:lnTo>
                  <a:pt x="5255" y="5531024"/>
                </a:lnTo>
                <a:lnTo>
                  <a:pt x="5447" y="5527845"/>
                </a:lnTo>
                <a:lnTo>
                  <a:pt x="0" y="5507724"/>
                </a:lnTo>
                <a:lnTo>
                  <a:pt x="435" y="5507045"/>
                </a:lnTo>
                <a:cubicBezTo>
                  <a:pt x="1286" y="5505065"/>
                  <a:pt x="1681" y="5502734"/>
                  <a:pt x="1128" y="5499619"/>
                </a:cubicBezTo>
                <a:cubicBezTo>
                  <a:pt x="9450" y="5498516"/>
                  <a:pt x="3652" y="5495435"/>
                  <a:pt x="1291" y="5486342"/>
                </a:cubicBezTo>
                <a:cubicBezTo>
                  <a:pt x="13688" y="5482600"/>
                  <a:pt x="2464" y="5460320"/>
                  <a:pt x="7976" y="5450755"/>
                </a:cubicBezTo>
                <a:cubicBezTo>
                  <a:pt x="5962" y="5444157"/>
                  <a:pt x="4058" y="5437113"/>
                  <a:pt x="2355" y="5429732"/>
                </a:cubicBezTo>
                <a:lnTo>
                  <a:pt x="1499" y="5370432"/>
                </a:lnTo>
                <a:lnTo>
                  <a:pt x="11483" y="5308330"/>
                </a:lnTo>
                <a:cubicBezTo>
                  <a:pt x="11701" y="5285359"/>
                  <a:pt x="15408" y="5265468"/>
                  <a:pt x="12793" y="5246026"/>
                </a:cubicBezTo>
                <a:cubicBezTo>
                  <a:pt x="15678" y="5238129"/>
                  <a:pt x="16842" y="5230685"/>
                  <a:pt x="12525" y="5223468"/>
                </a:cubicBezTo>
                <a:cubicBezTo>
                  <a:pt x="13966" y="5202031"/>
                  <a:pt x="20131" y="5196842"/>
                  <a:pt x="15322" y="5183258"/>
                </a:cubicBezTo>
                <a:cubicBezTo>
                  <a:pt x="25294" y="5171214"/>
                  <a:pt x="21488" y="5170502"/>
                  <a:pt x="18633" y="5164842"/>
                </a:cubicBezTo>
                <a:cubicBezTo>
                  <a:pt x="18565" y="5164573"/>
                  <a:pt x="18496" y="5164303"/>
                  <a:pt x="18428" y="5164034"/>
                </a:cubicBezTo>
                <a:lnTo>
                  <a:pt x="19854" y="5162388"/>
                </a:lnTo>
                <a:lnTo>
                  <a:pt x="20514" y="5158981"/>
                </a:lnTo>
                <a:lnTo>
                  <a:pt x="20089" y="5149681"/>
                </a:lnTo>
                <a:lnTo>
                  <a:pt x="19561" y="5146183"/>
                </a:lnTo>
                <a:cubicBezTo>
                  <a:pt x="19336" y="5143774"/>
                  <a:pt x="19361" y="5142173"/>
                  <a:pt x="19571" y="5141065"/>
                </a:cubicBezTo>
                <a:lnTo>
                  <a:pt x="19690" y="5140937"/>
                </a:lnTo>
                <a:cubicBezTo>
                  <a:pt x="19617" y="5139339"/>
                  <a:pt x="19544" y="5137742"/>
                  <a:pt x="19471" y="5136144"/>
                </a:cubicBezTo>
                <a:cubicBezTo>
                  <a:pt x="18832" y="5128055"/>
                  <a:pt x="17958" y="5120182"/>
                  <a:pt x="16918" y="5112689"/>
                </a:cubicBezTo>
                <a:cubicBezTo>
                  <a:pt x="23464" y="5106353"/>
                  <a:pt x="15733" y="5078666"/>
                  <a:pt x="28071" y="5081696"/>
                </a:cubicBezTo>
                <a:cubicBezTo>
                  <a:pt x="27036" y="5071588"/>
                  <a:pt x="21912" y="5065475"/>
                  <a:pt x="30005" y="5068879"/>
                </a:cubicBezTo>
                <a:cubicBezTo>
                  <a:pt x="29897" y="5065551"/>
                  <a:pt x="30585" y="5063501"/>
                  <a:pt x="31661" y="5062033"/>
                </a:cubicBezTo>
                <a:lnTo>
                  <a:pt x="32169" y="5061608"/>
                </a:lnTo>
                <a:lnTo>
                  <a:pt x="27436" y="5021480"/>
                </a:lnTo>
                <a:lnTo>
                  <a:pt x="26614" y="5013906"/>
                </a:lnTo>
                <a:lnTo>
                  <a:pt x="25056" y="5011767"/>
                </a:lnTo>
                <a:cubicBezTo>
                  <a:pt x="24110" y="5009457"/>
                  <a:pt x="23701" y="5006147"/>
                  <a:pt x="24513" y="5000592"/>
                </a:cubicBezTo>
                <a:lnTo>
                  <a:pt x="24951" y="4999307"/>
                </a:lnTo>
                <a:lnTo>
                  <a:pt x="22644" y="4990090"/>
                </a:lnTo>
                <a:cubicBezTo>
                  <a:pt x="21579" y="4987122"/>
                  <a:pt x="20222" y="4984494"/>
                  <a:pt x="18465" y="4982366"/>
                </a:cubicBezTo>
                <a:cubicBezTo>
                  <a:pt x="27858" y="4950984"/>
                  <a:pt x="19264" y="4921373"/>
                  <a:pt x="20888" y="4887310"/>
                </a:cubicBezTo>
                <a:cubicBezTo>
                  <a:pt x="17563" y="4848813"/>
                  <a:pt x="18386" y="4829570"/>
                  <a:pt x="15781" y="4807298"/>
                </a:cubicBezTo>
                <a:cubicBezTo>
                  <a:pt x="15634" y="4803627"/>
                  <a:pt x="14440" y="4773874"/>
                  <a:pt x="19649" y="4779990"/>
                </a:cubicBezTo>
                <a:cubicBezTo>
                  <a:pt x="18744" y="4746827"/>
                  <a:pt x="22869" y="4698305"/>
                  <a:pt x="21858" y="4664237"/>
                </a:cubicBezTo>
                <a:cubicBezTo>
                  <a:pt x="34232" y="4642340"/>
                  <a:pt x="11268" y="4621318"/>
                  <a:pt x="13583" y="4598607"/>
                </a:cubicBezTo>
                <a:cubicBezTo>
                  <a:pt x="2193" y="4604819"/>
                  <a:pt x="19974" y="4548010"/>
                  <a:pt x="7118" y="4546768"/>
                </a:cubicBezTo>
                <a:lnTo>
                  <a:pt x="14555" y="4522182"/>
                </a:lnTo>
                <a:lnTo>
                  <a:pt x="17290" y="4509768"/>
                </a:lnTo>
                <a:cubicBezTo>
                  <a:pt x="17884" y="4505118"/>
                  <a:pt x="18021" y="4500115"/>
                  <a:pt x="17421" y="4494586"/>
                </a:cubicBezTo>
                <a:cubicBezTo>
                  <a:pt x="12327" y="4480984"/>
                  <a:pt x="18571" y="4459805"/>
                  <a:pt x="18193" y="4440649"/>
                </a:cubicBezTo>
                <a:lnTo>
                  <a:pt x="16616" y="4431853"/>
                </a:lnTo>
                <a:lnTo>
                  <a:pt x="19246" y="4403141"/>
                </a:lnTo>
                <a:cubicBezTo>
                  <a:pt x="19372" y="4387638"/>
                  <a:pt x="19497" y="4372134"/>
                  <a:pt x="19623" y="4356631"/>
                </a:cubicBezTo>
                <a:cubicBezTo>
                  <a:pt x="19508" y="4349062"/>
                  <a:pt x="15847" y="4339045"/>
                  <a:pt x="20293" y="4339937"/>
                </a:cubicBezTo>
                <a:lnTo>
                  <a:pt x="18752" y="4331435"/>
                </a:lnTo>
                <a:cubicBezTo>
                  <a:pt x="19520" y="4328277"/>
                  <a:pt x="24070" y="4324711"/>
                  <a:pt x="24901" y="4320990"/>
                </a:cubicBezTo>
                <a:lnTo>
                  <a:pt x="23734" y="4309111"/>
                </a:lnTo>
                <a:cubicBezTo>
                  <a:pt x="24423" y="4299527"/>
                  <a:pt x="28090" y="4271878"/>
                  <a:pt x="29040" y="4263489"/>
                </a:cubicBezTo>
                <a:cubicBezTo>
                  <a:pt x="29169" y="4261918"/>
                  <a:pt x="29300" y="4260346"/>
                  <a:pt x="29429" y="4258775"/>
                </a:cubicBezTo>
                <a:lnTo>
                  <a:pt x="33702" y="4248512"/>
                </a:lnTo>
                <a:cubicBezTo>
                  <a:pt x="36933" y="4241044"/>
                  <a:pt x="39109" y="4235167"/>
                  <a:pt x="37356" y="4228644"/>
                </a:cubicBezTo>
                <a:cubicBezTo>
                  <a:pt x="41530" y="4217526"/>
                  <a:pt x="53227" y="4209759"/>
                  <a:pt x="50107" y="4193665"/>
                </a:cubicBezTo>
                <a:cubicBezTo>
                  <a:pt x="55406" y="4198550"/>
                  <a:pt x="50749" y="4175793"/>
                  <a:pt x="56192" y="4173105"/>
                </a:cubicBezTo>
                <a:cubicBezTo>
                  <a:pt x="60575" y="4171863"/>
                  <a:pt x="60184" y="4164671"/>
                  <a:pt x="61800" y="4159194"/>
                </a:cubicBezTo>
                <a:cubicBezTo>
                  <a:pt x="66276" y="4155290"/>
                  <a:pt x="70363" y="4127730"/>
                  <a:pt x="69720" y="4118135"/>
                </a:cubicBezTo>
                <a:cubicBezTo>
                  <a:pt x="65265" y="4091091"/>
                  <a:pt x="83289" y="4069336"/>
                  <a:pt x="80190" y="4047713"/>
                </a:cubicBezTo>
                <a:cubicBezTo>
                  <a:pt x="84682" y="4020435"/>
                  <a:pt x="92089" y="3998420"/>
                  <a:pt x="96666" y="3980780"/>
                </a:cubicBezTo>
                <a:cubicBezTo>
                  <a:pt x="98580" y="3977851"/>
                  <a:pt x="106155" y="3945259"/>
                  <a:pt x="107651" y="3941872"/>
                </a:cubicBezTo>
                <a:cubicBezTo>
                  <a:pt x="111761" y="3922504"/>
                  <a:pt x="112043" y="3930219"/>
                  <a:pt x="118444" y="3897465"/>
                </a:cubicBezTo>
                <a:cubicBezTo>
                  <a:pt x="124996" y="3869981"/>
                  <a:pt x="127657" y="3841768"/>
                  <a:pt x="134545" y="3811132"/>
                </a:cubicBezTo>
                <a:cubicBezTo>
                  <a:pt x="143817" y="3778601"/>
                  <a:pt x="141464" y="3759343"/>
                  <a:pt x="145381" y="3746540"/>
                </a:cubicBezTo>
                <a:cubicBezTo>
                  <a:pt x="156739" y="3719637"/>
                  <a:pt x="147664" y="3711291"/>
                  <a:pt x="146587" y="3670275"/>
                </a:cubicBezTo>
                <a:cubicBezTo>
                  <a:pt x="154134" y="3638754"/>
                  <a:pt x="151397" y="3605028"/>
                  <a:pt x="165690" y="3580981"/>
                </a:cubicBezTo>
                <a:cubicBezTo>
                  <a:pt x="164433" y="3577837"/>
                  <a:pt x="163639" y="3574469"/>
                  <a:pt x="163175" y="3570960"/>
                </a:cubicBezTo>
                <a:lnTo>
                  <a:pt x="162665" y="3560693"/>
                </a:lnTo>
                <a:lnTo>
                  <a:pt x="163299" y="3559743"/>
                </a:lnTo>
                <a:cubicBezTo>
                  <a:pt x="165039" y="3554949"/>
                  <a:pt x="165246" y="3551528"/>
                  <a:pt x="164777" y="3548721"/>
                </a:cubicBezTo>
                <a:lnTo>
                  <a:pt x="163708" y="3545693"/>
                </a:lnTo>
                <a:lnTo>
                  <a:pt x="164286" y="3537938"/>
                </a:lnTo>
                <a:cubicBezTo>
                  <a:pt x="164273" y="3532672"/>
                  <a:pt x="164261" y="3527407"/>
                  <a:pt x="164247" y="3522141"/>
                </a:cubicBezTo>
                <a:lnTo>
                  <a:pt x="165343" y="3519672"/>
                </a:lnTo>
                <a:lnTo>
                  <a:pt x="167001" y="3496604"/>
                </a:lnTo>
                <a:lnTo>
                  <a:pt x="167547" y="3496517"/>
                </a:lnTo>
                <a:cubicBezTo>
                  <a:pt x="168811" y="3495796"/>
                  <a:pt x="169814" y="3494272"/>
                  <a:pt x="170301" y="3491023"/>
                </a:cubicBezTo>
                <a:cubicBezTo>
                  <a:pt x="177219" y="3499391"/>
                  <a:pt x="173541" y="3490314"/>
                  <a:pt x="174371" y="3479998"/>
                </a:cubicBezTo>
                <a:cubicBezTo>
                  <a:pt x="185299" y="3490692"/>
                  <a:pt x="183023" y="3459350"/>
                  <a:pt x="190228" y="3457434"/>
                </a:cubicBezTo>
                <a:cubicBezTo>
                  <a:pt x="190591" y="3449617"/>
                  <a:pt x="191174" y="3441542"/>
                  <a:pt x="192016" y="3433411"/>
                </a:cubicBezTo>
                <a:lnTo>
                  <a:pt x="192663" y="3428691"/>
                </a:lnTo>
                <a:cubicBezTo>
                  <a:pt x="192706" y="3428676"/>
                  <a:pt x="192750" y="3428659"/>
                  <a:pt x="192793" y="3428643"/>
                </a:cubicBezTo>
                <a:cubicBezTo>
                  <a:pt x="193186" y="3427720"/>
                  <a:pt x="193494" y="3426206"/>
                  <a:pt x="193710" y="3423760"/>
                </a:cubicBezTo>
                <a:cubicBezTo>
                  <a:pt x="193753" y="3422535"/>
                  <a:pt x="193797" y="3421310"/>
                  <a:pt x="193839" y="3420085"/>
                </a:cubicBezTo>
                <a:lnTo>
                  <a:pt x="195094" y="3410930"/>
                </a:lnTo>
                <a:lnTo>
                  <a:pt x="196311" y="3408092"/>
                </a:lnTo>
                <a:lnTo>
                  <a:pt x="197928" y="3407419"/>
                </a:lnTo>
                <a:cubicBezTo>
                  <a:pt x="197912" y="3407119"/>
                  <a:pt x="197897" y="3406820"/>
                  <a:pt x="197881" y="3406520"/>
                </a:cubicBezTo>
                <a:cubicBezTo>
                  <a:pt x="196231" y="3399306"/>
                  <a:pt x="192821" y="3396220"/>
                  <a:pt x="204222" y="3391015"/>
                </a:cubicBezTo>
                <a:cubicBezTo>
                  <a:pt x="202162" y="3374996"/>
                  <a:pt x="208811" y="3373934"/>
                  <a:pt x="213950" y="3354361"/>
                </a:cubicBezTo>
                <a:cubicBezTo>
                  <a:pt x="211218" y="3344737"/>
                  <a:pt x="213619" y="3338360"/>
                  <a:pt x="217699" y="3332639"/>
                </a:cubicBezTo>
                <a:cubicBezTo>
                  <a:pt x="218717" y="3312409"/>
                  <a:pt x="225688" y="3295747"/>
                  <a:pt x="229963" y="3273935"/>
                </a:cubicBezTo>
                <a:cubicBezTo>
                  <a:pt x="228293" y="3248488"/>
                  <a:pt x="239257" y="3238943"/>
                  <a:pt x="243785" y="3215621"/>
                </a:cubicBezTo>
                <a:cubicBezTo>
                  <a:pt x="237893" y="3192522"/>
                  <a:pt x="253940" y="3201000"/>
                  <a:pt x="259175" y="3189909"/>
                </a:cubicBezTo>
                <a:lnTo>
                  <a:pt x="259988" y="3186579"/>
                </a:lnTo>
                <a:lnTo>
                  <a:pt x="259980" y="3177264"/>
                </a:lnTo>
                <a:lnTo>
                  <a:pt x="259609" y="3173723"/>
                </a:lnTo>
                <a:cubicBezTo>
                  <a:pt x="259490" y="3171299"/>
                  <a:pt x="259588" y="3169704"/>
                  <a:pt x="259848" y="3168622"/>
                </a:cubicBezTo>
                <a:lnTo>
                  <a:pt x="259971" y="3168508"/>
                </a:lnTo>
                <a:cubicBezTo>
                  <a:pt x="259969" y="3166907"/>
                  <a:pt x="259968" y="3165307"/>
                  <a:pt x="259966" y="3163706"/>
                </a:cubicBezTo>
                <a:cubicBezTo>
                  <a:pt x="259691" y="3155577"/>
                  <a:pt x="259171" y="3147642"/>
                  <a:pt x="258467" y="3140064"/>
                </a:cubicBezTo>
                <a:cubicBezTo>
                  <a:pt x="265286" y="3134408"/>
                  <a:pt x="258805" y="3106027"/>
                  <a:pt x="270990" y="3110288"/>
                </a:cubicBezTo>
                <a:cubicBezTo>
                  <a:pt x="270407" y="3100106"/>
                  <a:pt x="265565" y="3093497"/>
                  <a:pt x="273494" y="3097704"/>
                </a:cubicBezTo>
                <a:cubicBezTo>
                  <a:pt x="273534" y="3094376"/>
                  <a:pt x="274313" y="3092401"/>
                  <a:pt x="275456" y="3091047"/>
                </a:cubicBezTo>
                <a:lnTo>
                  <a:pt x="275980" y="3090672"/>
                </a:lnTo>
                <a:lnTo>
                  <a:pt x="274486" y="3068004"/>
                </a:lnTo>
                <a:lnTo>
                  <a:pt x="275226" y="3065087"/>
                </a:lnTo>
                <a:lnTo>
                  <a:pt x="273050" y="3050191"/>
                </a:lnTo>
                <a:cubicBezTo>
                  <a:pt x="272889" y="3047647"/>
                  <a:pt x="272728" y="3045103"/>
                  <a:pt x="272566" y="3042559"/>
                </a:cubicBezTo>
                <a:lnTo>
                  <a:pt x="271107" y="3040271"/>
                </a:lnTo>
                <a:cubicBezTo>
                  <a:pt x="270265" y="3037872"/>
                  <a:pt x="270006" y="3034528"/>
                  <a:pt x="271065" y="3029072"/>
                </a:cubicBezTo>
                <a:lnTo>
                  <a:pt x="271558" y="3027835"/>
                </a:lnTo>
                <a:cubicBezTo>
                  <a:pt x="270688" y="3024705"/>
                  <a:pt x="268559" y="2982922"/>
                  <a:pt x="268717" y="2964245"/>
                </a:cubicBezTo>
                <a:cubicBezTo>
                  <a:pt x="279502" y="2933904"/>
                  <a:pt x="269365" y="2949568"/>
                  <a:pt x="272511" y="2915772"/>
                </a:cubicBezTo>
                <a:cubicBezTo>
                  <a:pt x="272017" y="2877552"/>
                  <a:pt x="270125" y="2850992"/>
                  <a:pt x="270356" y="2825842"/>
                </a:cubicBezTo>
                <a:cubicBezTo>
                  <a:pt x="269433" y="2814032"/>
                  <a:pt x="268938" y="2727859"/>
                  <a:pt x="273897" y="2734957"/>
                </a:cubicBezTo>
                <a:cubicBezTo>
                  <a:pt x="264242" y="2698391"/>
                  <a:pt x="277769" y="2677127"/>
                  <a:pt x="274458" y="2636572"/>
                </a:cubicBezTo>
                <a:cubicBezTo>
                  <a:pt x="287792" y="2615986"/>
                  <a:pt x="275829" y="2626668"/>
                  <a:pt x="279157" y="2604260"/>
                </a:cubicBezTo>
                <a:cubicBezTo>
                  <a:pt x="279270" y="2587221"/>
                  <a:pt x="288019" y="2599786"/>
                  <a:pt x="288131" y="2582747"/>
                </a:cubicBezTo>
                <a:cubicBezTo>
                  <a:pt x="260352" y="2545890"/>
                  <a:pt x="290145" y="2525479"/>
                  <a:pt x="282516" y="2478755"/>
                </a:cubicBezTo>
                <a:lnTo>
                  <a:pt x="287359" y="2451804"/>
                </a:lnTo>
                <a:cubicBezTo>
                  <a:pt x="285426" y="2443087"/>
                  <a:pt x="285710" y="2414879"/>
                  <a:pt x="289577" y="2408801"/>
                </a:cubicBezTo>
                <a:cubicBezTo>
                  <a:pt x="290424" y="2402768"/>
                  <a:pt x="289064" y="2396183"/>
                  <a:pt x="293203" y="2392670"/>
                </a:cubicBezTo>
                <a:cubicBezTo>
                  <a:pt x="295637" y="2379564"/>
                  <a:pt x="301233" y="2349549"/>
                  <a:pt x="304183" y="2330165"/>
                </a:cubicBezTo>
                <a:cubicBezTo>
                  <a:pt x="298973" y="2319718"/>
                  <a:pt x="309550" y="2303314"/>
                  <a:pt x="310900" y="2276363"/>
                </a:cubicBezTo>
                <a:cubicBezTo>
                  <a:pt x="304874" y="2264930"/>
                  <a:pt x="311891" y="2258198"/>
                  <a:pt x="303909" y="2236310"/>
                </a:cubicBezTo>
                <a:cubicBezTo>
                  <a:pt x="304734" y="2235412"/>
                  <a:pt x="305502" y="2234293"/>
                  <a:pt x="306187" y="2232984"/>
                </a:cubicBezTo>
                <a:cubicBezTo>
                  <a:pt x="310170" y="2225381"/>
                  <a:pt x="310605" y="2213194"/>
                  <a:pt x="307158" y="2205763"/>
                </a:cubicBezTo>
                <a:cubicBezTo>
                  <a:pt x="296601" y="2170883"/>
                  <a:pt x="306474" y="2175442"/>
                  <a:pt x="304860" y="2145703"/>
                </a:cubicBezTo>
                <a:cubicBezTo>
                  <a:pt x="304314" y="2112090"/>
                  <a:pt x="314083" y="2134724"/>
                  <a:pt x="304273" y="2092533"/>
                </a:cubicBezTo>
                <a:cubicBezTo>
                  <a:pt x="308983" y="2088154"/>
                  <a:pt x="303590" y="2066396"/>
                  <a:pt x="301642" y="2057359"/>
                </a:cubicBezTo>
                <a:cubicBezTo>
                  <a:pt x="301720" y="2041038"/>
                  <a:pt x="313213" y="2032807"/>
                  <a:pt x="306736" y="2016105"/>
                </a:cubicBezTo>
                <a:cubicBezTo>
                  <a:pt x="312847" y="2019262"/>
                  <a:pt x="310007" y="1975377"/>
                  <a:pt x="316234" y="1983129"/>
                </a:cubicBezTo>
                <a:cubicBezTo>
                  <a:pt x="322177" y="1972692"/>
                  <a:pt x="313034" y="1967129"/>
                  <a:pt x="318238" y="1956745"/>
                </a:cubicBezTo>
                <a:cubicBezTo>
                  <a:pt x="319718" y="1944884"/>
                  <a:pt x="311423" y="1963350"/>
                  <a:pt x="311341" y="1950160"/>
                </a:cubicBezTo>
                <a:lnTo>
                  <a:pt x="323556" y="1879546"/>
                </a:lnTo>
                <a:cubicBezTo>
                  <a:pt x="320263" y="1869846"/>
                  <a:pt x="322312" y="1862247"/>
                  <a:pt x="326085" y="1854893"/>
                </a:cubicBezTo>
                <a:cubicBezTo>
                  <a:pt x="325955" y="1832625"/>
                  <a:pt x="332007" y="1812578"/>
                  <a:pt x="335058" y="1787684"/>
                </a:cubicBezTo>
                <a:cubicBezTo>
                  <a:pt x="331933" y="1760490"/>
                  <a:pt x="342400" y="1747069"/>
                  <a:pt x="345620" y="1720464"/>
                </a:cubicBezTo>
                <a:cubicBezTo>
                  <a:pt x="337355" y="1693643"/>
                  <a:pt x="360215" y="1703686"/>
                  <a:pt x="360760" y="1681196"/>
                </a:cubicBezTo>
                <a:cubicBezTo>
                  <a:pt x="353923" y="1644243"/>
                  <a:pt x="368449" y="1682451"/>
                  <a:pt x="368483" y="1625881"/>
                </a:cubicBezTo>
                <a:cubicBezTo>
                  <a:pt x="367181" y="1622619"/>
                  <a:pt x="369088" y="1615868"/>
                  <a:pt x="371077" y="1616704"/>
                </a:cubicBezTo>
                <a:cubicBezTo>
                  <a:pt x="371005" y="1604306"/>
                  <a:pt x="384453" y="1569256"/>
                  <a:pt x="383008" y="1551493"/>
                </a:cubicBezTo>
                <a:cubicBezTo>
                  <a:pt x="390598" y="1517303"/>
                  <a:pt x="381821" y="1500132"/>
                  <a:pt x="384834" y="1475233"/>
                </a:cubicBezTo>
                <a:cubicBezTo>
                  <a:pt x="393221" y="1446677"/>
                  <a:pt x="400498" y="1430031"/>
                  <a:pt x="418371" y="1380155"/>
                </a:cubicBezTo>
                <a:lnTo>
                  <a:pt x="469641" y="1210871"/>
                </a:lnTo>
                <a:cubicBezTo>
                  <a:pt x="507460" y="1148093"/>
                  <a:pt x="486915" y="1066841"/>
                  <a:pt x="489701" y="1028427"/>
                </a:cubicBezTo>
                <a:cubicBezTo>
                  <a:pt x="478454" y="1012506"/>
                  <a:pt x="490925" y="999600"/>
                  <a:pt x="486354" y="980383"/>
                </a:cubicBezTo>
                <a:cubicBezTo>
                  <a:pt x="483880" y="937629"/>
                  <a:pt x="471099" y="895192"/>
                  <a:pt x="479762" y="839699"/>
                </a:cubicBezTo>
                <a:cubicBezTo>
                  <a:pt x="444550" y="814685"/>
                  <a:pt x="465776" y="749644"/>
                  <a:pt x="445664" y="696545"/>
                </a:cubicBezTo>
                <a:cubicBezTo>
                  <a:pt x="441558" y="665722"/>
                  <a:pt x="459046" y="617297"/>
                  <a:pt x="440047" y="606615"/>
                </a:cubicBezTo>
                <a:cubicBezTo>
                  <a:pt x="451675" y="592509"/>
                  <a:pt x="432892" y="579307"/>
                  <a:pt x="431225" y="563889"/>
                </a:cubicBezTo>
                <a:cubicBezTo>
                  <a:pt x="438618" y="551582"/>
                  <a:pt x="432225" y="545475"/>
                  <a:pt x="430803" y="534294"/>
                </a:cubicBezTo>
                <a:cubicBezTo>
                  <a:pt x="435364" y="529230"/>
                  <a:pt x="435126" y="519767"/>
                  <a:pt x="429777" y="516548"/>
                </a:cubicBezTo>
                <a:cubicBezTo>
                  <a:pt x="417444" y="521116"/>
                  <a:pt x="423596" y="488251"/>
                  <a:pt x="415090" y="485808"/>
                </a:cubicBezTo>
                <a:cubicBezTo>
                  <a:pt x="413316" y="466733"/>
                  <a:pt x="424116" y="383903"/>
                  <a:pt x="410499" y="369873"/>
                </a:cubicBezTo>
                <a:cubicBezTo>
                  <a:pt x="404034" y="331308"/>
                  <a:pt x="425696" y="275570"/>
                  <a:pt x="425314" y="259180"/>
                </a:cubicBezTo>
                <a:cubicBezTo>
                  <a:pt x="450188" y="242918"/>
                  <a:pt x="384634" y="163766"/>
                  <a:pt x="383240" y="94173"/>
                </a:cubicBezTo>
                <a:cubicBezTo>
                  <a:pt x="385641" y="84795"/>
                  <a:pt x="385609" y="79782"/>
                  <a:pt x="379938" y="77267"/>
                </a:cubicBezTo>
                <a:cubicBezTo>
                  <a:pt x="378301" y="68220"/>
                  <a:pt x="376144" y="54774"/>
                  <a:pt x="373430" y="38856"/>
                </a:cubicBez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2"/>
          <p:cNvSpPr txBox="1">
            <a:spLocks noGrp="1"/>
          </p:cNvSpPr>
          <p:nvPr>
            <p:ph type="title"/>
          </p:nvPr>
        </p:nvSpPr>
        <p:spPr>
          <a:xfrm>
            <a:off x="5867400" y="609600"/>
            <a:ext cx="5310116" cy="13228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dk1"/>
                </a:solidFill>
                <a:latin typeface="Calibri"/>
                <a:ea typeface="Calibri"/>
                <a:cs typeface="Calibri"/>
                <a:sym typeface="Calibri"/>
              </a:rPr>
              <a:t>Not Your Typical Pollutant</a:t>
            </a:r>
            <a:endParaRPr/>
          </a:p>
        </p:txBody>
      </p:sp>
      <p:pic>
        <p:nvPicPr>
          <p:cNvPr id="97" name="Google Shape;97;p2"/>
          <p:cNvPicPr preferRelativeResize="0">
            <a:picLocks noGrp="1"/>
          </p:cNvPicPr>
          <p:nvPr>
            <p:ph type="body" idx="2"/>
          </p:nvPr>
        </p:nvPicPr>
        <p:blipFill rotWithShape="1">
          <a:blip r:embed="rId3">
            <a:alphaModFix/>
          </a:blip>
          <a:srcRect/>
          <a:stretch/>
        </p:blipFill>
        <p:spPr>
          <a:xfrm>
            <a:off x="1160891" y="675564"/>
            <a:ext cx="2747223" cy="5516967"/>
          </a:xfrm>
          <a:prstGeom prst="rect">
            <a:avLst/>
          </a:prstGeom>
          <a:noFill/>
          <a:ln>
            <a:noFill/>
          </a:ln>
        </p:spPr>
      </p:pic>
      <p:sp>
        <p:nvSpPr>
          <p:cNvPr id="98" name="Google Shape;98;p2"/>
          <p:cNvSpPr txBox="1">
            <a:spLocks noGrp="1"/>
          </p:cNvSpPr>
          <p:nvPr>
            <p:ph type="body" idx="1"/>
          </p:nvPr>
        </p:nvSpPr>
        <p:spPr>
          <a:xfrm>
            <a:off x="5867400" y="2194102"/>
            <a:ext cx="5310116" cy="390858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a:t>Fecal Coliform is a Living and Breathing Pollutant</a:t>
            </a:r>
            <a:endParaRPr/>
          </a:p>
          <a:p>
            <a:pPr marL="228600" lvl="0" indent="-228600" algn="l" rtl="0">
              <a:lnSpc>
                <a:spcPct val="90000"/>
              </a:lnSpc>
              <a:spcBef>
                <a:spcPts val="1000"/>
              </a:spcBef>
              <a:spcAft>
                <a:spcPts val="0"/>
              </a:spcAft>
              <a:buClr>
                <a:schemeClr val="dk1"/>
              </a:buClr>
              <a:buSzPts val="2000"/>
              <a:buChar char="•"/>
            </a:pPr>
            <a:r>
              <a:rPr lang="en-US" sz="2000"/>
              <a:t>It Can Die Off</a:t>
            </a:r>
            <a:endParaRPr/>
          </a:p>
          <a:p>
            <a:pPr marL="228600" lvl="0" indent="-228600" algn="l" rtl="0">
              <a:lnSpc>
                <a:spcPct val="90000"/>
              </a:lnSpc>
              <a:spcBef>
                <a:spcPts val="1000"/>
              </a:spcBef>
              <a:spcAft>
                <a:spcPts val="0"/>
              </a:spcAft>
              <a:buClr>
                <a:schemeClr val="dk1"/>
              </a:buClr>
              <a:buSzPts val="2000"/>
              <a:buChar char="•"/>
            </a:pPr>
            <a:r>
              <a:rPr lang="en-US" sz="2000"/>
              <a:t>It Can Reproduce</a:t>
            </a:r>
            <a:endParaRPr/>
          </a:p>
          <a:p>
            <a:pPr marL="228600" lvl="0" indent="-228600" algn="l" rtl="0">
              <a:lnSpc>
                <a:spcPct val="90000"/>
              </a:lnSpc>
              <a:spcBef>
                <a:spcPts val="1000"/>
              </a:spcBef>
              <a:spcAft>
                <a:spcPts val="0"/>
              </a:spcAft>
              <a:buClr>
                <a:schemeClr val="dk1"/>
              </a:buClr>
              <a:buSzPts val="2000"/>
              <a:buChar char="•"/>
            </a:pPr>
            <a:r>
              <a:rPr lang="en-US" sz="2000"/>
              <a:t>It Feeds On Carbon</a:t>
            </a:r>
            <a:endParaRPr/>
          </a:p>
          <a:p>
            <a:pPr marL="228600" lvl="0" indent="-228600" algn="l" rtl="0">
              <a:lnSpc>
                <a:spcPct val="90000"/>
              </a:lnSpc>
              <a:spcBef>
                <a:spcPts val="1000"/>
              </a:spcBef>
              <a:spcAft>
                <a:spcPts val="0"/>
              </a:spcAft>
              <a:buClr>
                <a:schemeClr val="dk1"/>
              </a:buClr>
              <a:buSzPts val="2000"/>
              <a:buChar char="•"/>
            </a:pPr>
            <a:r>
              <a:rPr lang="en-US" sz="2000"/>
              <a:t>It Produces Waste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Google Shape;103;p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3"/>
          <p:cNvSpPr txBox="1">
            <a:spLocks noGrp="1"/>
          </p:cNvSpPr>
          <p:nvPr>
            <p:ph type="title"/>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a:t>Get to Know Your Enemy</a:t>
            </a:r>
            <a:endParaRPr/>
          </a:p>
        </p:txBody>
      </p:sp>
      <p:sp>
        <p:nvSpPr>
          <p:cNvPr id="105" name="Google Shape;105;p3"/>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3"/>
          <p:cNvSpPr txBox="1">
            <a:spLocks noGrp="1"/>
          </p:cNvSpPr>
          <p:nvPr>
            <p:ph type="body" idx="1"/>
          </p:nvPr>
        </p:nvSpPr>
        <p:spPr>
          <a:xfrm>
            <a:off x="640080" y="2872899"/>
            <a:ext cx="4243589" cy="332066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500"/>
              <a:buChar char="•"/>
            </a:pPr>
            <a:r>
              <a:rPr lang="en-US" sz="1500">
                <a:latin typeface="Calibri"/>
                <a:ea typeface="Calibri"/>
                <a:cs typeface="Calibri"/>
                <a:sym typeface="Calibri"/>
              </a:rPr>
              <a:t>Fecal coliform bacteria is classified in the group proteobacteria and characterized as a </a:t>
            </a:r>
            <a:r>
              <a:rPr lang="en-US" sz="1500"/>
              <a:t>chemoheterotrophic</a:t>
            </a:r>
            <a:r>
              <a:rPr lang="en-US" sz="1500">
                <a:latin typeface="Calibri"/>
                <a:ea typeface="Calibri"/>
                <a:cs typeface="Calibri"/>
                <a:sym typeface="Calibri"/>
              </a:rPr>
              <a:t> proteobacteria.  This includes the enteric bacteria, which inhabits the intestinal tract of animals; most enteric are rod-shaped facultative anaerobes; may, such as e.coli, are usually </a:t>
            </a:r>
            <a:r>
              <a:rPr lang="en-US" sz="1500"/>
              <a:t>harmless</a:t>
            </a:r>
            <a:r>
              <a:rPr lang="en-US" sz="1500">
                <a:latin typeface="Calibri"/>
                <a:ea typeface="Calibri"/>
                <a:cs typeface="Calibri"/>
                <a:sym typeface="Calibri"/>
              </a:rPr>
              <a:t>; others are generally pathogenic, including </a:t>
            </a:r>
            <a:r>
              <a:rPr lang="en-US" sz="1500"/>
              <a:t>Salmonella</a:t>
            </a:r>
            <a:r>
              <a:rPr lang="en-US" sz="1500">
                <a:latin typeface="Calibri"/>
                <a:ea typeface="Calibri"/>
                <a:cs typeface="Calibri"/>
                <a:sym typeface="Calibri"/>
              </a:rPr>
              <a:t>, one of the micro-organisms that causes food poisoning.  These bacteria absorb their nutrients from the body fluids of living hosts and will use oxygen if it is present but can also grow by fermentation in an anaerobic environment (Campbell, 1996).  </a:t>
            </a:r>
            <a:endParaRPr/>
          </a:p>
          <a:p>
            <a:pPr marL="228600" lvl="0" indent="-133350" algn="l" rtl="0">
              <a:lnSpc>
                <a:spcPct val="90000"/>
              </a:lnSpc>
              <a:spcBef>
                <a:spcPts val="1000"/>
              </a:spcBef>
              <a:spcAft>
                <a:spcPts val="0"/>
              </a:spcAft>
              <a:buClr>
                <a:schemeClr val="dk1"/>
              </a:buClr>
              <a:buSzPts val="1500"/>
              <a:buNone/>
            </a:pPr>
            <a:endParaRPr sz="1500"/>
          </a:p>
        </p:txBody>
      </p:sp>
      <p:pic>
        <p:nvPicPr>
          <p:cNvPr id="107" name="Google Shape;107;p3" descr="510+ Fecal Coliform Bacteria Stock Photos, Pictures ..."/>
          <p:cNvPicPr preferRelativeResize="0"/>
          <p:nvPr/>
        </p:nvPicPr>
        <p:blipFill rotWithShape="1">
          <a:blip r:embed="rId3">
            <a:alphaModFix/>
          </a:blip>
          <a:srcRect l="13616" r="19431" b="-1"/>
          <a:stretch/>
        </p:blipFill>
        <p:spPr>
          <a:xfrm>
            <a:off x="5311702" y="10"/>
            <a:ext cx="6878775"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Google Shape;112;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4"/>
          <p:cNvSpPr/>
          <p:nvPr/>
        </p:nvSpPr>
        <p:spPr>
          <a:xfrm rot="5400000" flipH="1">
            <a:off x="-638515" y="639280"/>
            <a:ext cx="6858000" cy="5579440"/>
          </a:xfrm>
          <a:prstGeom prst="rect">
            <a:avLst/>
          </a:prstGeom>
          <a:gradFill>
            <a:gsLst>
              <a:gs pos="0">
                <a:srgbClr val="000000"/>
              </a:gs>
              <a:gs pos="8000">
                <a:srgbClr val="000000"/>
              </a:gs>
              <a:gs pos="100000">
                <a:srgbClr val="2F5496"/>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4"/>
          <p:cNvSpPr/>
          <p:nvPr/>
        </p:nvSpPr>
        <p:spPr>
          <a:xfrm rot="5400000" flipH="1">
            <a:off x="-393206" y="395206"/>
            <a:ext cx="6346209" cy="5576080"/>
          </a:xfrm>
          <a:prstGeom prst="rect">
            <a:avLst/>
          </a:prstGeom>
          <a:gradFill>
            <a:gsLst>
              <a:gs pos="0">
                <a:srgbClr val="000000">
                  <a:alpha val="0"/>
                </a:srgbClr>
              </a:gs>
              <a:gs pos="99000">
                <a:srgbClr val="4472C4">
                  <a:alpha val="0"/>
                </a:srgbClr>
              </a:gs>
              <a:gs pos="100000">
                <a:srgbClr val="4472C4">
                  <a:alpha val="0"/>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4"/>
          <p:cNvSpPr/>
          <p:nvPr/>
        </p:nvSpPr>
        <p:spPr>
          <a:xfrm rot="5400000" flipH="1">
            <a:off x="1528907" y="2818967"/>
            <a:ext cx="2501979" cy="5576080"/>
          </a:xfrm>
          <a:prstGeom prst="rect">
            <a:avLst/>
          </a:prstGeom>
          <a:gradFill>
            <a:gsLst>
              <a:gs pos="0">
                <a:srgbClr val="4472C4">
                  <a:alpha val="28627"/>
                </a:srgbClr>
              </a:gs>
              <a:gs pos="2000">
                <a:srgbClr val="4472C4">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6" name="Google Shape;116;p4"/>
          <p:cNvSpPr/>
          <p:nvPr/>
        </p:nvSpPr>
        <p:spPr>
          <a:xfrm rot="5400000" flipH="1">
            <a:off x="-425002" y="852793"/>
            <a:ext cx="6858001" cy="5152412"/>
          </a:xfrm>
          <a:prstGeom prst="rect">
            <a:avLst/>
          </a:prstGeom>
          <a:gradFill>
            <a:gsLst>
              <a:gs pos="0">
                <a:srgbClr val="000000">
                  <a:alpha val="0"/>
                </a:srgbClr>
              </a:gs>
              <a:gs pos="99000">
                <a:srgbClr val="4472C4">
                  <a:alpha val="10980"/>
                </a:srgbClr>
              </a:gs>
              <a:gs pos="100000">
                <a:srgbClr val="4472C4">
                  <a:alpha val="10980"/>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7" name="Google Shape;117;p4"/>
          <p:cNvSpPr/>
          <p:nvPr/>
        </p:nvSpPr>
        <p:spPr>
          <a:xfrm rot="6097846">
            <a:off x="818753" y="1128497"/>
            <a:ext cx="4318303" cy="4318303"/>
          </a:xfrm>
          <a:prstGeom prst="ellipse">
            <a:avLst/>
          </a:prstGeom>
          <a:gradFill>
            <a:gsLst>
              <a:gs pos="0">
                <a:srgbClr val="4472C4">
                  <a:alpha val="0"/>
                </a:srgbClr>
              </a:gs>
              <a:gs pos="39000">
                <a:srgbClr val="4472C4">
                  <a:alpha val="0"/>
                </a:srgbClr>
              </a:gs>
              <a:gs pos="100000">
                <a:srgbClr val="8DA9DB">
                  <a:alpha val="14901"/>
                </a:srgbClr>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p4"/>
          <p:cNvSpPr txBox="1">
            <a:spLocks noGrp="1"/>
          </p:cNvSpPr>
          <p:nvPr>
            <p:ph type="title"/>
          </p:nvPr>
        </p:nvSpPr>
        <p:spPr>
          <a:xfrm>
            <a:off x="660042" y="891652"/>
            <a:ext cx="4412021" cy="3030724"/>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rgbClr val="FFFFFF"/>
              </a:buClr>
              <a:buSzPts val="4000"/>
              <a:buFont typeface="Calibri"/>
              <a:buNone/>
            </a:pPr>
            <a:r>
              <a:rPr lang="en-US" sz="4000">
                <a:solidFill>
                  <a:srgbClr val="FFFFFF"/>
                </a:solidFill>
                <a:latin typeface="Calibri"/>
                <a:ea typeface="Calibri"/>
                <a:cs typeface="Calibri"/>
                <a:sym typeface="Calibri"/>
              </a:rPr>
              <a:t>Where </a:t>
            </a:r>
            <a:r>
              <a:rPr lang="en-US" sz="4000">
                <a:solidFill>
                  <a:srgbClr val="FFFFFF"/>
                </a:solidFill>
              </a:rPr>
              <a:t>Does</a:t>
            </a:r>
            <a:r>
              <a:rPr lang="en-US" sz="4000">
                <a:solidFill>
                  <a:srgbClr val="FFFFFF"/>
                </a:solidFill>
                <a:latin typeface="Calibri"/>
                <a:ea typeface="Calibri"/>
                <a:cs typeface="Calibri"/>
                <a:sym typeface="Calibri"/>
              </a:rPr>
              <a:t> F. Coliform Come From?</a:t>
            </a:r>
            <a:endParaRPr/>
          </a:p>
        </p:txBody>
      </p:sp>
      <p:graphicFrame>
        <p:nvGraphicFramePr>
          <p:cNvPr id="119" name="Google Shape;119;p4"/>
          <p:cNvGraphicFramePr/>
          <p:nvPr/>
        </p:nvGraphicFramePr>
        <p:xfrm>
          <a:off x="6096000" y="880109"/>
          <a:ext cx="3000000" cy="3000000"/>
        </p:xfrm>
        <a:graphic>
          <a:graphicData uri="http://schemas.openxmlformats.org/drawingml/2006/table">
            <a:tbl>
              <a:tblPr firstRow="1" bandRow="1">
                <a:solidFill>
                  <a:srgbClr val="F2F2F2"/>
                </a:solidFill>
                <a:tableStyleId>{32935A5D-DD3B-44B9-8AEF-C465FA617EF9}</a:tableStyleId>
              </a:tblPr>
              <a:tblGrid>
                <a:gridCol w="2165250">
                  <a:extLst>
                    <a:ext uri="{9D8B030D-6E8A-4147-A177-3AD203B41FA5}">
                      <a16:colId xmlns:a16="http://schemas.microsoft.com/office/drawing/2014/main" val="20000"/>
                    </a:ext>
                  </a:extLst>
                </a:gridCol>
                <a:gridCol w="3443075">
                  <a:extLst>
                    <a:ext uri="{9D8B030D-6E8A-4147-A177-3AD203B41FA5}">
                      <a16:colId xmlns:a16="http://schemas.microsoft.com/office/drawing/2014/main" val="20001"/>
                    </a:ext>
                  </a:extLst>
                </a:gridCol>
              </a:tblGrid>
              <a:tr h="863450">
                <a:tc gridSpan="2">
                  <a:txBody>
                    <a:bodyPr/>
                    <a:lstStyle/>
                    <a:p>
                      <a:pPr marL="0" marR="0" lvl="0" indent="0" algn="l" rtl="0">
                        <a:spcBef>
                          <a:spcPts val="0"/>
                        </a:spcBef>
                        <a:spcAft>
                          <a:spcPts val="0"/>
                        </a:spcAft>
                        <a:buNone/>
                      </a:pPr>
                      <a:r>
                        <a:rPr lang="en-US" sz="2100" b="0" u="none" strike="noStrike" cap="none">
                          <a:solidFill>
                            <a:schemeClr val="lt1"/>
                          </a:solidFill>
                        </a:rPr>
                        <a:t>USDA-ARS data regarding bacteria production by species/year</a:t>
                      </a:r>
                      <a:endParaRPr/>
                    </a:p>
                  </a:txBody>
                  <a:tcPr marL="119375" marR="119375" marT="119375" marB="596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hMerge="1">
                  <a:txBody>
                    <a:bodyPr/>
                    <a:lstStyle/>
                    <a:p>
                      <a:endParaRPr lang="en-US"/>
                    </a:p>
                  </a:txBody>
                  <a:tcPr/>
                </a:tc>
                <a:extLst>
                  <a:ext uri="{0D108BD9-81ED-4DB2-BD59-A6C34878D82A}">
                    <a16:rowId xmlns:a16="http://schemas.microsoft.com/office/drawing/2014/main" val="10000"/>
                  </a:ext>
                </a:extLst>
              </a:tr>
              <a:tr h="465550">
                <a:tc>
                  <a:txBody>
                    <a:bodyPr/>
                    <a:lstStyle/>
                    <a:p>
                      <a:pPr marL="0" marR="0" lvl="0" indent="0" algn="l" rtl="0">
                        <a:spcBef>
                          <a:spcPts val="0"/>
                        </a:spcBef>
                        <a:spcAft>
                          <a:spcPts val="0"/>
                        </a:spcAft>
                        <a:buNone/>
                      </a:pPr>
                      <a:r>
                        <a:rPr lang="en-US" sz="1600" cap="none">
                          <a:solidFill>
                            <a:schemeClr val="dk1"/>
                          </a:solidFill>
                        </a:rPr>
                        <a:t>Humans</a:t>
                      </a:r>
                      <a:endParaRPr/>
                    </a:p>
                  </a:txBody>
                  <a:tcPr marL="119375" marR="119375" marT="119375" marB="596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7F7F7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1600" cap="none">
                          <a:solidFill>
                            <a:schemeClr val="dk1"/>
                          </a:solidFill>
                        </a:rPr>
                        <a:t>2.0E+9</a:t>
                      </a:r>
                      <a:endParaRPr/>
                    </a:p>
                  </a:txBody>
                  <a:tcPr marL="119375" marR="119375" marT="119375" marB="596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7F7F7F"/>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465550">
                <a:tc>
                  <a:txBody>
                    <a:bodyPr/>
                    <a:lstStyle/>
                    <a:p>
                      <a:pPr marL="0" marR="0" lvl="0" indent="0" algn="l" rtl="0">
                        <a:spcBef>
                          <a:spcPts val="0"/>
                        </a:spcBef>
                        <a:spcAft>
                          <a:spcPts val="0"/>
                        </a:spcAft>
                        <a:buNone/>
                      </a:pPr>
                      <a:r>
                        <a:rPr lang="en-US" sz="1600" cap="none">
                          <a:solidFill>
                            <a:schemeClr val="dk1"/>
                          </a:solidFill>
                        </a:rPr>
                        <a:t>Chickens</a:t>
                      </a:r>
                      <a:endParaRPr/>
                    </a:p>
                  </a:txBody>
                  <a:tcPr marL="119375" marR="119375" marT="119375" marB="596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1600" cap="none">
                          <a:solidFill>
                            <a:schemeClr val="dk1"/>
                          </a:solidFill>
                        </a:rPr>
                        <a:t>2.4E+8</a:t>
                      </a:r>
                      <a:endParaRPr/>
                    </a:p>
                  </a:txBody>
                  <a:tcPr marL="119375" marR="119375" marT="119375" marB="596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465550">
                <a:tc>
                  <a:txBody>
                    <a:bodyPr/>
                    <a:lstStyle/>
                    <a:p>
                      <a:pPr marL="0" marR="0" lvl="0" indent="0" algn="l" rtl="0">
                        <a:spcBef>
                          <a:spcPts val="0"/>
                        </a:spcBef>
                        <a:spcAft>
                          <a:spcPts val="0"/>
                        </a:spcAft>
                        <a:buNone/>
                      </a:pPr>
                      <a:r>
                        <a:rPr lang="en-US" sz="1600" cap="none">
                          <a:solidFill>
                            <a:schemeClr val="dk1"/>
                          </a:solidFill>
                        </a:rPr>
                        <a:t>Cow</a:t>
                      </a:r>
                      <a:endParaRPr/>
                    </a:p>
                  </a:txBody>
                  <a:tcPr marL="119375" marR="119375" marT="119375" marB="596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1600" cap="none">
                          <a:solidFill>
                            <a:schemeClr val="dk1"/>
                          </a:solidFill>
                        </a:rPr>
                        <a:t>5.4E+9 – 2.1E+10</a:t>
                      </a:r>
                      <a:endParaRPr/>
                    </a:p>
                  </a:txBody>
                  <a:tcPr marL="119375" marR="119375" marT="119375" marB="596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465550">
                <a:tc>
                  <a:txBody>
                    <a:bodyPr/>
                    <a:lstStyle/>
                    <a:p>
                      <a:pPr marL="0" marR="0" lvl="0" indent="0" algn="l" rtl="0">
                        <a:spcBef>
                          <a:spcPts val="0"/>
                        </a:spcBef>
                        <a:spcAft>
                          <a:spcPts val="0"/>
                        </a:spcAft>
                        <a:buNone/>
                      </a:pPr>
                      <a:r>
                        <a:rPr lang="en-US" sz="1600" cap="none">
                          <a:solidFill>
                            <a:schemeClr val="dk1"/>
                          </a:solidFill>
                        </a:rPr>
                        <a:t>Calf</a:t>
                      </a:r>
                      <a:endParaRPr/>
                    </a:p>
                  </a:txBody>
                  <a:tcPr marL="119375" marR="119375" marT="119375" marB="596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1600" cap="none">
                          <a:solidFill>
                            <a:schemeClr val="dk1"/>
                          </a:solidFill>
                        </a:rPr>
                        <a:t>1.0E+10</a:t>
                      </a:r>
                      <a:endParaRPr/>
                    </a:p>
                  </a:txBody>
                  <a:tcPr marL="119375" marR="119375" marT="119375" marB="596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r h="465550">
                <a:tc>
                  <a:txBody>
                    <a:bodyPr/>
                    <a:lstStyle/>
                    <a:p>
                      <a:pPr marL="0" marR="0" lvl="0" indent="0" algn="l" rtl="0">
                        <a:spcBef>
                          <a:spcPts val="0"/>
                        </a:spcBef>
                        <a:spcAft>
                          <a:spcPts val="0"/>
                        </a:spcAft>
                        <a:buNone/>
                      </a:pPr>
                      <a:r>
                        <a:rPr lang="en-US" sz="1600" cap="none">
                          <a:solidFill>
                            <a:schemeClr val="dk1"/>
                          </a:solidFill>
                        </a:rPr>
                        <a:t>Duck</a:t>
                      </a:r>
                      <a:endParaRPr/>
                    </a:p>
                  </a:txBody>
                  <a:tcPr marL="119375" marR="119375" marT="119375" marB="596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chemeClr val="dk1"/>
                        </a:buClr>
                        <a:buSzPts val="1600"/>
                        <a:buFont typeface="Calibri"/>
                        <a:buNone/>
                      </a:pPr>
                      <a:r>
                        <a:rPr lang="en-US" sz="1600" cap="none">
                          <a:solidFill>
                            <a:schemeClr val="dk1"/>
                          </a:solidFill>
                        </a:rPr>
                        <a:t>1.1E+10</a:t>
                      </a:r>
                      <a:endParaRPr/>
                    </a:p>
                  </a:txBody>
                  <a:tcPr marL="119375" marR="119375" marT="119375" marB="596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r h="465550">
                <a:tc>
                  <a:txBody>
                    <a:bodyPr/>
                    <a:lstStyle/>
                    <a:p>
                      <a:pPr marL="0" marR="0" lvl="0" indent="0" algn="l" rtl="0">
                        <a:spcBef>
                          <a:spcPts val="0"/>
                        </a:spcBef>
                        <a:spcAft>
                          <a:spcPts val="0"/>
                        </a:spcAft>
                        <a:buNone/>
                      </a:pPr>
                      <a:r>
                        <a:rPr lang="en-US" sz="1600" cap="none">
                          <a:solidFill>
                            <a:schemeClr val="dk1"/>
                          </a:solidFill>
                        </a:rPr>
                        <a:t>Pig</a:t>
                      </a:r>
                      <a:endParaRPr/>
                    </a:p>
                  </a:txBody>
                  <a:tcPr marL="119375" marR="119375" marT="119375" marB="596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1600" cap="none">
                          <a:solidFill>
                            <a:schemeClr val="dk1"/>
                          </a:solidFill>
                        </a:rPr>
                        <a:t>8.9E+9</a:t>
                      </a:r>
                      <a:endParaRPr/>
                    </a:p>
                  </a:txBody>
                  <a:tcPr marL="119375" marR="119375" marT="119375" marB="596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2F2F2"/>
                    </a:solidFill>
                  </a:tcPr>
                </a:tc>
                <a:extLst>
                  <a:ext uri="{0D108BD9-81ED-4DB2-BD59-A6C34878D82A}">
                    <a16:rowId xmlns:a16="http://schemas.microsoft.com/office/drawing/2014/main" val="10006"/>
                  </a:ext>
                </a:extLst>
              </a:tr>
              <a:tr h="465550">
                <a:tc>
                  <a:txBody>
                    <a:bodyPr/>
                    <a:lstStyle/>
                    <a:p>
                      <a:pPr marL="0" marR="0" lvl="0" indent="0" algn="l" rtl="0">
                        <a:spcBef>
                          <a:spcPts val="0"/>
                        </a:spcBef>
                        <a:spcAft>
                          <a:spcPts val="0"/>
                        </a:spcAft>
                        <a:buNone/>
                      </a:pPr>
                      <a:r>
                        <a:rPr lang="en-US" sz="1600" cap="none">
                          <a:solidFill>
                            <a:schemeClr val="dk1"/>
                          </a:solidFill>
                        </a:rPr>
                        <a:t>Sheep</a:t>
                      </a:r>
                      <a:endParaRPr/>
                    </a:p>
                  </a:txBody>
                  <a:tcPr marL="119375" marR="119375" marT="119375" marB="596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1600" cap="none">
                          <a:solidFill>
                            <a:schemeClr val="dk1"/>
                          </a:solidFill>
                        </a:rPr>
                        <a:t>1.8E+10 – 3.7E+10</a:t>
                      </a:r>
                      <a:endParaRPr/>
                    </a:p>
                  </a:txBody>
                  <a:tcPr marL="119375" marR="119375" marT="119375" marB="596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r h="465550">
                <a:tc>
                  <a:txBody>
                    <a:bodyPr/>
                    <a:lstStyle/>
                    <a:p>
                      <a:pPr marL="0" marR="0" lvl="0" indent="0" algn="l" rtl="0">
                        <a:spcBef>
                          <a:spcPts val="0"/>
                        </a:spcBef>
                        <a:spcAft>
                          <a:spcPts val="0"/>
                        </a:spcAft>
                        <a:buNone/>
                      </a:pPr>
                      <a:r>
                        <a:rPr lang="en-US" sz="1600" cap="none">
                          <a:solidFill>
                            <a:schemeClr val="dk1"/>
                          </a:solidFill>
                        </a:rPr>
                        <a:t>Lamb</a:t>
                      </a:r>
                      <a:endParaRPr/>
                    </a:p>
                  </a:txBody>
                  <a:tcPr marL="119375" marR="119375" marT="119375" marB="596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1600" cap="none">
                          <a:solidFill>
                            <a:schemeClr val="dk1"/>
                          </a:solidFill>
                        </a:rPr>
                        <a:t>1.5E+10</a:t>
                      </a:r>
                      <a:endParaRPr/>
                    </a:p>
                  </a:txBody>
                  <a:tcPr marL="119375" marR="119375" marT="119375" marB="596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2F2F2"/>
                    </a:solidFill>
                  </a:tcPr>
                </a:tc>
                <a:extLst>
                  <a:ext uri="{0D108BD9-81ED-4DB2-BD59-A6C34878D82A}">
                    <a16:rowId xmlns:a16="http://schemas.microsoft.com/office/drawing/2014/main" val="10008"/>
                  </a:ext>
                </a:extLst>
              </a:tr>
              <a:tr h="465550">
                <a:tc>
                  <a:txBody>
                    <a:bodyPr/>
                    <a:lstStyle/>
                    <a:p>
                      <a:pPr marL="0" marR="0" lvl="0" indent="0" algn="l" rtl="0">
                        <a:spcBef>
                          <a:spcPts val="0"/>
                        </a:spcBef>
                        <a:spcAft>
                          <a:spcPts val="0"/>
                        </a:spcAft>
                        <a:buNone/>
                      </a:pPr>
                      <a:r>
                        <a:rPr lang="en-US" sz="1600" cap="none">
                          <a:solidFill>
                            <a:schemeClr val="dk1"/>
                          </a:solidFill>
                        </a:rPr>
                        <a:t>Turkey</a:t>
                      </a:r>
                      <a:endParaRPr/>
                    </a:p>
                  </a:txBody>
                  <a:tcPr marL="119375" marR="119375" marT="119375" marB="596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1600" cap="none">
                          <a:solidFill>
                            <a:schemeClr val="dk1"/>
                          </a:solidFill>
                        </a:rPr>
                        <a:t>1.3E+8</a:t>
                      </a:r>
                      <a:endParaRPr/>
                    </a:p>
                  </a:txBody>
                  <a:tcPr marL="119375" marR="119375" marT="119375" marB="596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2F2F2"/>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5"/>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5" name="Google Shape;125;p5"/>
          <p:cNvSpPr txBox="1">
            <a:spLocks noGrp="1"/>
          </p:cNvSpPr>
          <p:nvPr>
            <p:ph type="title"/>
          </p:nvPr>
        </p:nvSpPr>
        <p:spPr>
          <a:xfrm>
            <a:off x="4654296" y="329184"/>
            <a:ext cx="6894576" cy="17830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a:t>Where Does F. Coliform Come From?</a:t>
            </a:r>
            <a:endParaRPr/>
          </a:p>
        </p:txBody>
      </p:sp>
      <p:pic>
        <p:nvPicPr>
          <p:cNvPr id="126" name="Google Shape;126;p5"/>
          <p:cNvPicPr preferRelativeResize="0"/>
          <p:nvPr/>
        </p:nvPicPr>
        <p:blipFill rotWithShape="1">
          <a:blip r:embed="rId3">
            <a:alphaModFix/>
          </a:blip>
          <a:srcRect l="45089" r="21671"/>
          <a:stretch/>
        </p:blipFill>
        <p:spPr>
          <a:xfrm>
            <a:off x="20" y="1"/>
            <a:ext cx="4052522" cy="6858000"/>
          </a:xfrm>
          <a:custGeom>
            <a:avLst/>
            <a:gdLst/>
            <a:ahLst/>
            <a:cxnLst/>
            <a:rect l="l" t="t" r="r" b="b"/>
            <a:pathLst>
              <a:path w="4052542" h="6858000" extrusionOk="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ln>
            <a:noFill/>
          </a:ln>
        </p:spPr>
      </p:pic>
      <p:sp>
        <p:nvSpPr>
          <p:cNvPr id="127" name="Google Shape;127;p5"/>
          <p:cNvSpPr/>
          <p:nvPr/>
        </p:nvSpPr>
        <p:spPr>
          <a:xfrm>
            <a:off x="4654296" y="2395728"/>
            <a:ext cx="4243589"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p5"/>
          <p:cNvSpPr txBox="1">
            <a:spLocks noGrp="1"/>
          </p:cNvSpPr>
          <p:nvPr>
            <p:ph type="body" idx="1"/>
          </p:nvPr>
        </p:nvSpPr>
        <p:spPr>
          <a:xfrm>
            <a:off x="4654296" y="2706624"/>
            <a:ext cx="6894576" cy="348386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Char char="•"/>
            </a:pPr>
            <a:r>
              <a:rPr lang="en-US" sz="2200"/>
              <a:t>Soil – Soil samples collected for TMDL development has indicated that soils can contain fecal coliform.  Average 50 counts per gram</a:t>
            </a:r>
            <a:endParaRPr/>
          </a:p>
          <a:p>
            <a:pPr marL="228600" lvl="0" indent="-228600" algn="l" rtl="0">
              <a:lnSpc>
                <a:spcPct val="90000"/>
              </a:lnSpc>
              <a:spcBef>
                <a:spcPts val="1000"/>
              </a:spcBef>
              <a:spcAft>
                <a:spcPts val="0"/>
              </a:spcAft>
              <a:buClr>
                <a:schemeClr val="dk1"/>
              </a:buClr>
              <a:buSzPts val="2200"/>
              <a:buChar char="•"/>
            </a:pPr>
            <a:r>
              <a:rPr lang="en-US" sz="2200"/>
              <a:t>Potential Geological Sources – Research currently being conducted at the University of Tennessee on subsurface microbes, many of which are unknown bacteria that may cause false positives for fecal coliform.</a:t>
            </a:r>
            <a:endParaRPr/>
          </a:p>
          <a:p>
            <a:pPr marL="228600" lvl="0" indent="-88900" algn="l" rtl="0">
              <a:lnSpc>
                <a:spcPct val="90000"/>
              </a:lnSpc>
              <a:spcBef>
                <a:spcPts val="1000"/>
              </a:spcBef>
              <a:spcAft>
                <a:spcPts val="0"/>
              </a:spcAft>
              <a:buClr>
                <a:schemeClr val="dk1"/>
              </a:buClr>
              <a:buSzPts val="2200"/>
              <a:buNone/>
            </a:pP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Google Shape;133;p6"/>
          <p:cNvSpPr/>
          <p:nvPr/>
        </p:nvSpPr>
        <p:spPr>
          <a:xfrm>
            <a:off x="0" y="0"/>
            <a:ext cx="4059050" cy="6858000"/>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4" name="Google Shape;134;p6"/>
          <p:cNvSpPr txBox="1">
            <a:spLocks noGrp="1"/>
          </p:cNvSpPr>
          <p:nvPr>
            <p:ph type="title"/>
          </p:nvPr>
        </p:nvSpPr>
        <p:spPr>
          <a:xfrm>
            <a:off x="838200" y="1412488"/>
            <a:ext cx="2899189" cy="436384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rPr>
              <a:t>How Does F. Coliform Move Through Soil?</a:t>
            </a:r>
            <a:endParaRPr/>
          </a:p>
        </p:txBody>
      </p:sp>
      <p:sp>
        <p:nvSpPr>
          <p:cNvPr id="135" name="Google Shape;135;p6"/>
          <p:cNvSpPr txBox="1">
            <a:spLocks noGrp="1"/>
          </p:cNvSpPr>
          <p:nvPr>
            <p:ph type="body" idx="1"/>
          </p:nvPr>
        </p:nvSpPr>
        <p:spPr>
          <a:xfrm>
            <a:off x="4380855" y="1412489"/>
            <a:ext cx="3427283" cy="436384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300"/>
              <a:buChar char="•"/>
            </a:pPr>
            <a:r>
              <a:rPr lang="en-US" sz="1300" b="1">
                <a:latin typeface="Calibri"/>
                <a:ea typeface="Calibri"/>
                <a:cs typeface="Calibri"/>
                <a:sym typeface="Calibri"/>
              </a:rPr>
              <a:t> Facts:</a:t>
            </a:r>
            <a:r>
              <a:rPr lang="en-US" sz="1300">
                <a:latin typeface="Calibri"/>
                <a:ea typeface="Calibri"/>
                <a:cs typeface="Calibri"/>
                <a:sym typeface="Calibri"/>
              </a:rPr>
              <a:t>     (G.C. Pasquarell and D.G. Boyer 1994) Fecal coliform transport through soils are </a:t>
            </a:r>
            <a:r>
              <a:rPr lang="en-US" sz="1300"/>
              <a:t>affected</a:t>
            </a:r>
            <a:r>
              <a:rPr lang="en-US" sz="1300">
                <a:latin typeface="Calibri"/>
                <a:ea typeface="Calibri"/>
                <a:cs typeface="Calibri"/>
                <a:sym typeface="Calibri"/>
              </a:rPr>
              <a:t> by several factors.  Presence or absence of livestock, the amount of soil water available to transport fecal bacteria to the conduit waters, the storage of fecal bacteria in the soil zone, and the rate of bacterial die off in percolation and conduit waters.    It has been shown that fecal bacteria have rapid die-off rates in natural waters, with a half-life on the order of 1 day or less.  On the other hand, microorganism that remain in the soil aerobic zone may survive for prolonged periods of time perhaps on the order of several months.   Some die-off is expected to occur in transit through the subcutaneous zone, lowering its fecal coliform concentrations. </a:t>
            </a:r>
            <a:r>
              <a:rPr lang="en-US" sz="1300"/>
              <a:t>During</a:t>
            </a:r>
            <a:r>
              <a:rPr lang="en-US" sz="1300">
                <a:latin typeface="Calibri"/>
                <a:ea typeface="Calibri"/>
                <a:cs typeface="Calibri"/>
                <a:sym typeface="Calibri"/>
              </a:rPr>
              <a:t> dry periods, little or no bacteria will be transported.   In soil zones where conductivity values were lower, a more effective transport mechanism was provided for bacterial contamination.</a:t>
            </a:r>
            <a:endParaRPr/>
          </a:p>
          <a:p>
            <a:pPr marL="228600" lvl="0" indent="-146050" algn="l" rtl="0">
              <a:lnSpc>
                <a:spcPct val="90000"/>
              </a:lnSpc>
              <a:spcBef>
                <a:spcPts val="1000"/>
              </a:spcBef>
              <a:spcAft>
                <a:spcPts val="0"/>
              </a:spcAft>
              <a:buClr>
                <a:schemeClr val="dk1"/>
              </a:buClr>
              <a:buSzPts val="1300"/>
              <a:buNone/>
            </a:pPr>
            <a:endParaRPr sz="1300"/>
          </a:p>
        </p:txBody>
      </p:sp>
      <p:cxnSp>
        <p:nvCxnSpPr>
          <p:cNvPr id="136" name="Google Shape;136;p6"/>
          <p:cNvCxnSpPr/>
          <p:nvPr/>
        </p:nvCxnSpPr>
        <p:spPr>
          <a:xfrm>
            <a:off x="8129871" y="1412488"/>
            <a:ext cx="0" cy="3657600"/>
          </a:xfrm>
          <a:prstGeom prst="straightConnector1">
            <a:avLst/>
          </a:prstGeom>
          <a:noFill/>
          <a:ln w="12700" cap="flat" cmpd="sng">
            <a:solidFill>
              <a:srgbClr val="7F7F7F"/>
            </a:solidFill>
            <a:prstDash val="solid"/>
            <a:miter lim="800000"/>
            <a:headEnd type="none" w="sm" len="sm"/>
            <a:tailEnd type="none" w="sm" len="sm"/>
          </a:ln>
        </p:spPr>
      </p:cxnSp>
      <p:sp>
        <p:nvSpPr>
          <p:cNvPr id="137" name="Google Shape;137;p6"/>
          <p:cNvSpPr txBox="1">
            <a:spLocks noGrp="1"/>
          </p:cNvSpPr>
          <p:nvPr>
            <p:ph type="body" idx="2"/>
          </p:nvPr>
        </p:nvSpPr>
        <p:spPr>
          <a:xfrm>
            <a:off x="8451604" y="1412489"/>
            <a:ext cx="3197701" cy="4363844"/>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chemeClr val="dk1"/>
              </a:buClr>
              <a:buSzPts val="1400"/>
              <a:buFont typeface="Noto Sans Symbols"/>
              <a:buChar char="∙"/>
            </a:pPr>
            <a:r>
              <a:rPr lang="en-US" sz="1400" b="1">
                <a:latin typeface="Calibri"/>
                <a:ea typeface="Calibri"/>
                <a:cs typeface="Calibri"/>
                <a:sym typeface="Calibri"/>
              </a:rPr>
              <a:t>Thus:</a:t>
            </a:r>
            <a:endParaRPr/>
          </a:p>
          <a:p>
            <a:pPr marL="342900" marR="0" lvl="0" indent="-342900" algn="l" rtl="0">
              <a:lnSpc>
                <a:spcPct val="90000"/>
              </a:lnSpc>
              <a:spcBef>
                <a:spcPts val="0"/>
              </a:spcBef>
              <a:spcAft>
                <a:spcPts val="0"/>
              </a:spcAft>
              <a:buClr>
                <a:schemeClr val="dk1"/>
              </a:buClr>
              <a:buSzPts val="1400"/>
              <a:buFont typeface="Noto Sans Symbols"/>
              <a:buChar char="∙"/>
            </a:pPr>
            <a:r>
              <a:rPr lang="en-US" sz="1400">
                <a:latin typeface="Calibri"/>
                <a:ea typeface="Calibri"/>
                <a:cs typeface="Calibri"/>
                <a:sym typeface="Calibri"/>
              </a:rPr>
              <a:t>Buffers installed on land where livestock had previously grazed will not demonstrate load reductions immediately following the instillation of the project. </a:t>
            </a:r>
            <a:endParaRPr/>
          </a:p>
          <a:p>
            <a:pPr marL="342900" marR="0" lvl="0" indent="-342900" algn="l" rtl="0">
              <a:lnSpc>
                <a:spcPct val="90000"/>
              </a:lnSpc>
              <a:spcBef>
                <a:spcPts val="0"/>
              </a:spcBef>
              <a:spcAft>
                <a:spcPts val="0"/>
              </a:spcAft>
              <a:buClr>
                <a:schemeClr val="dk1"/>
              </a:buClr>
              <a:buSzPts val="1400"/>
              <a:buFont typeface="Noto Sans Symbols"/>
              <a:buChar char="∙"/>
            </a:pPr>
            <a:r>
              <a:rPr lang="en-US" sz="1400">
                <a:latin typeface="Calibri"/>
                <a:ea typeface="Calibri"/>
                <a:cs typeface="Calibri"/>
                <a:sym typeface="Calibri"/>
              </a:rPr>
              <a:t> Buffers that will take on overland flow of water should be designed for retention of stormwater for at least 24 hours in order to achieve load reductions.</a:t>
            </a:r>
            <a:endParaRPr/>
          </a:p>
          <a:p>
            <a:pPr marL="342900" marR="0" lvl="0" indent="-342900" algn="l" rtl="0">
              <a:lnSpc>
                <a:spcPct val="90000"/>
              </a:lnSpc>
              <a:spcBef>
                <a:spcPts val="0"/>
              </a:spcBef>
              <a:spcAft>
                <a:spcPts val="0"/>
              </a:spcAft>
              <a:buClr>
                <a:schemeClr val="dk1"/>
              </a:buClr>
              <a:buSzPts val="1400"/>
              <a:buFont typeface="Noto Sans Symbols"/>
              <a:buChar char="∙"/>
            </a:pPr>
            <a:r>
              <a:rPr lang="en-US" sz="1400">
                <a:latin typeface="Calibri"/>
                <a:ea typeface="Calibri"/>
                <a:cs typeface="Calibri"/>
                <a:sym typeface="Calibri"/>
              </a:rPr>
              <a:t>Practices such as streambank stabilization and natural stream restoration can address fecal load reductions by preventing sediment attached bacteria from entering the water way.</a:t>
            </a:r>
            <a:endParaRPr/>
          </a:p>
          <a:p>
            <a:pPr marL="342900" marR="0" lvl="0" indent="-342900" algn="l" rtl="0">
              <a:lnSpc>
                <a:spcPct val="90000"/>
              </a:lnSpc>
              <a:spcBef>
                <a:spcPts val="0"/>
              </a:spcBef>
              <a:spcAft>
                <a:spcPts val="0"/>
              </a:spcAft>
              <a:buClr>
                <a:schemeClr val="dk1"/>
              </a:buClr>
              <a:buSzPts val="1400"/>
              <a:buFont typeface="Noto Sans Symbols"/>
              <a:buChar char="∙"/>
            </a:pPr>
            <a:r>
              <a:rPr lang="en-US" sz="1400">
                <a:latin typeface="Calibri"/>
                <a:ea typeface="Calibri"/>
                <a:cs typeface="Calibri"/>
                <a:sym typeface="Calibri"/>
              </a:rPr>
              <a:t>Practices that increase soil conductivity can aid in fecal load reductions by preventing transport mechanisms</a:t>
            </a:r>
            <a:endParaRPr/>
          </a:p>
          <a:p>
            <a:pPr marL="228600" lvl="0" indent="-139700" algn="l" rtl="0">
              <a:lnSpc>
                <a:spcPct val="90000"/>
              </a:lnSpc>
              <a:spcBef>
                <a:spcPts val="2000"/>
              </a:spcBef>
              <a:spcAft>
                <a:spcPts val="0"/>
              </a:spcAft>
              <a:buClr>
                <a:schemeClr val="dk1"/>
              </a:buClr>
              <a:buSzPts val="1400"/>
              <a:buNone/>
            </a:pP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sp>
        <p:nvSpPr>
          <p:cNvPr id="142" name="Google Shape;142;p7"/>
          <p:cNvSpPr/>
          <p:nvPr/>
        </p:nvSpPr>
        <p:spPr>
          <a:xfrm>
            <a:off x="0" y="0"/>
            <a:ext cx="4059050" cy="6858000"/>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3" name="Google Shape;143;p7"/>
          <p:cNvSpPr txBox="1">
            <a:spLocks noGrp="1"/>
          </p:cNvSpPr>
          <p:nvPr>
            <p:ph type="title"/>
          </p:nvPr>
        </p:nvSpPr>
        <p:spPr>
          <a:xfrm>
            <a:off x="838200" y="1412488"/>
            <a:ext cx="2899189" cy="436384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rPr>
              <a:t>How is F. Coliform Transported?</a:t>
            </a:r>
            <a:endParaRPr/>
          </a:p>
        </p:txBody>
      </p:sp>
      <p:sp>
        <p:nvSpPr>
          <p:cNvPr id="144" name="Google Shape;144;p7"/>
          <p:cNvSpPr txBox="1">
            <a:spLocks noGrp="1"/>
          </p:cNvSpPr>
          <p:nvPr>
            <p:ph type="body" idx="1"/>
          </p:nvPr>
        </p:nvSpPr>
        <p:spPr>
          <a:xfrm>
            <a:off x="4380855" y="1412489"/>
            <a:ext cx="3427283" cy="436384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700"/>
              <a:buChar char="•"/>
            </a:pPr>
            <a:r>
              <a:rPr lang="en-US" sz="1700" b="1">
                <a:latin typeface="Calibri"/>
                <a:ea typeface="Calibri"/>
                <a:cs typeface="Calibri"/>
                <a:sym typeface="Calibri"/>
              </a:rPr>
              <a:t>Fact:</a:t>
            </a:r>
            <a:r>
              <a:rPr lang="en-US" sz="1700">
                <a:latin typeface="Calibri"/>
                <a:ea typeface="Calibri"/>
                <a:cs typeface="Calibri"/>
                <a:sym typeface="Calibri"/>
              </a:rPr>
              <a:t>     (D.G. Boyer and E. Kuczynska, 2003)  In a study comparing storm and seasonal distributions of fecal coliform and cryptosporidium in a spring; fecal coliform densities did not correlate positively with Cryptosporidium oocyst densities.  Fecal coliform densities were greatest at storm peaks, when sediment loads were also greatest.  Thus Multiple transport mechanisms may necessitate various agricultural land management and livestock health maintenance practices to control movement of pathogens to karst </a:t>
            </a:r>
            <a:r>
              <a:rPr lang="en-US" sz="1700"/>
              <a:t>groundwater</a:t>
            </a:r>
            <a:r>
              <a:rPr lang="en-US" sz="1700">
                <a:latin typeface="Calibri"/>
                <a:ea typeface="Calibri"/>
                <a:cs typeface="Calibri"/>
                <a:sym typeface="Calibri"/>
              </a:rPr>
              <a:t>.</a:t>
            </a:r>
            <a:endParaRPr/>
          </a:p>
          <a:p>
            <a:pPr marL="228600" lvl="0" indent="-120650" algn="l" rtl="0">
              <a:lnSpc>
                <a:spcPct val="90000"/>
              </a:lnSpc>
              <a:spcBef>
                <a:spcPts val="1000"/>
              </a:spcBef>
              <a:spcAft>
                <a:spcPts val="0"/>
              </a:spcAft>
              <a:buClr>
                <a:schemeClr val="dk1"/>
              </a:buClr>
              <a:buSzPts val="1700"/>
              <a:buNone/>
            </a:pPr>
            <a:endParaRPr sz="1700"/>
          </a:p>
        </p:txBody>
      </p:sp>
      <p:cxnSp>
        <p:nvCxnSpPr>
          <p:cNvPr id="145" name="Google Shape;145;p7"/>
          <p:cNvCxnSpPr/>
          <p:nvPr/>
        </p:nvCxnSpPr>
        <p:spPr>
          <a:xfrm>
            <a:off x="8129871" y="1412488"/>
            <a:ext cx="0" cy="3657600"/>
          </a:xfrm>
          <a:prstGeom prst="straightConnector1">
            <a:avLst/>
          </a:prstGeom>
          <a:noFill/>
          <a:ln w="12700" cap="flat" cmpd="sng">
            <a:solidFill>
              <a:srgbClr val="7F7F7F"/>
            </a:solidFill>
            <a:prstDash val="solid"/>
            <a:miter lim="800000"/>
            <a:headEnd type="none" w="sm" len="sm"/>
            <a:tailEnd type="none" w="sm" len="sm"/>
          </a:ln>
        </p:spPr>
      </p:cxnSp>
      <p:sp>
        <p:nvSpPr>
          <p:cNvPr id="146" name="Google Shape;146;p7"/>
          <p:cNvSpPr txBox="1">
            <a:spLocks noGrp="1"/>
          </p:cNvSpPr>
          <p:nvPr>
            <p:ph type="body" idx="2"/>
          </p:nvPr>
        </p:nvSpPr>
        <p:spPr>
          <a:xfrm>
            <a:off x="8451604" y="1412489"/>
            <a:ext cx="3197701" cy="436384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b="1">
                <a:latin typeface="Calibri"/>
                <a:ea typeface="Calibri"/>
                <a:cs typeface="Calibri"/>
                <a:sym typeface="Calibri"/>
              </a:rPr>
              <a:t>Thus:</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Fecal coliform is extremely prone to attach itself to soil particles and sediment.  This furthers the argument that erosion prevention on agricultural land may play a key role in reducing fecal coliform in streams.</a:t>
            </a:r>
            <a:endParaRPr/>
          </a:p>
          <a:p>
            <a:pPr marL="228600" lvl="0" indent="-101600" algn="l" rtl="0">
              <a:lnSpc>
                <a:spcPct val="90000"/>
              </a:lnSpc>
              <a:spcBef>
                <a:spcPts val="1000"/>
              </a:spcBef>
              <a:spcAft>
                <a:spcPts val="0"/>
              </a:spcAft>
              <a:buClr>
                <a:schemeClr val="dk1"/>
              </a:buClr>
              <a:buSzPts val="2000"/>
              <a:buNone/>
            </a:pP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sp>
        <p:nvSpPr>
          <p:cNvPr id="151" name="Google Shape;151;p8"/>
          <p:cNvSpPr/>
          <p:nvPr/>
        </p:nvSpPr>
        <p:spPr>
          <a:xfrm>
            <a:off x="0" y="0"/>
            <a:ext cx="4059050" cy="6858000"/>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2" name="Google Shape;152;p8"/>
          <p:cNvSpPr txBox="1">
            <a:spLocks noGrp="1"/>
          </p:cNvSpPr>
          <p:nvPr>
            <p:ph type="title"/>
          </p:nvPr>
        </p:nvSpPr>
        <p:spPr>
          <a:xfrm>
            <a:off x="838200" y="1412488"/>
            <a:ext cx="2899189" cy="436384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rPr>
              <a:t>How is F. Coliform Transported?</a:t>
            </a:r>
            <a:endParaRPr/>
          </a:p>
        </p:txBody>
      </p:sp>
      <p:sp>
        <p:nvSpPr>
          <p:cNvPr id="153" name="Google Shape;153;p8"/>
          <p:cNvSpPr txBox="1">
            <a:spLocks noGrp="1"/>
          </p:cNvSpPr>
          <p:nvPr>
            <p:ph type="body" idx="1"/>
          </p:nvPr>
        </p:nvSpPr>
        <p:spPr>
          <a:xfrm>
            <a:off x="4380855" y="1412489"/>
            <a:ext cx="3427283" cy="436384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700"/>
              <a:buChar char="•"/>
            </a:pPr>
            <a:r>
              <a:rPr lang="en-US" sz="1700" b="1">
                <a:latin typeface="Calibri"/>
                <a:ea typeface="Calibri"/>
                <a:cs typeface="Calibri"/>
                <a:sym typeface="Calibri"/>
              </a:rPr>
              <a:t>Fact:</a:t>
            </a:r>
            <a:r>
              <a:rPr lang="en-US" sz="1700">
                <a:latin typeface="Calibri"/>
                <a:ea typeface="Calibri"/>
                <a:cs typeface="Calibri"/>
                <a:sym typeface="Calibri"/>
              </a:rPr>
              <a:t>     (D.G. Boyer 2008) Peak fecal bacteria concentrations have been shown to coincide with peak flow and peak sediment load in karst springs indicating that soil attachment is an important mode of transport.  In this study, a reduction of 85% to 96% of fecal coliform concentrations in </a:t>
            </a:r>
            <a:r>
              <a:rPr lang="en-US" sz="1700"/>
              <a:t>sinkholes</a:t>
            </a:r>
            <a:r>
              <a:rPr lang="en-US" sz="1700">
                <a:latin typeface="Calibri"/>
                <a:ea typeface="Calibri"/>
                <a:cs typeface="Calibri"/>
                <a:sym typeface="Calibri"/>
              </a:rPr>
              <a:t> located in pasture land was shown to be an effective practice for reducing fecal coliforms.  Pesticides and phosphorus are known to be transported with soil particles as sorbed chemicals.</a:t>
            </a:r>
            <a:endParaRPr/>
          </a:p>
          <a:p>
            <a:pPr marL="228600" lvl="0" indent="-120650" algn="l" rtl="0">
              <a:lnSpc>
                <a:spcPct val="90000"/>
              </a:lnSpc>
              <a:spcBef>
                <a:spcPts val="1000"/>
              </a:spcBef>
              <a:spcAft>
                <a:spcPts val="0"/>
              </a:spcAft>
              <a:buClr>
                <a:schemeClr val="dk1"/>
              </a:buClr>
              <a:buSzPts val="1700"/>
              <a:buNone/>
            </a:pPr>
            <a:endParaRPr sz="1700"/>
          </a:p>
        </p:txBody>
      </p:sp>
      <p:cxnSp>
        <p:nvCxnSpPr>
          <p:cNvPr id="154" name="Google Shape;154;p8"/>
          <p:cNvCxnSpPr/>
          <p:nvPr/>
        </p:nvCxnSpPr>
        <p:spPr>
          <a:xfrm>
            <a:off x="8129871" y="1412488"/>
            <a:ext cx="0" cy="3657600"/>
          </a:xfrm>
          <a:prstGeom prst="straightConnector1">
            <a:avLst/>
          </a:prstGeom>
          <a:noFill/>
          <a:ln w="12700" cap="flat" cmpd="sng">
            <a:solidFill>
              <a:srgbClr val="7F7F7F"/>
            </a:solidFill>
            <a:prstDash val="solid"/>
            <a:miter lim="800000"/>
            <a:headEnd type="none" w="sm" len="sm"/>
            <a:tailEnd type="none" w="sm" len="sm"/>
          </a:ln>
        </p:spPr>
      </p:cxnSp>
      <p:sp>
        <p:nvSpPr>
          <p:cNvPr id="155" name="Google Shape;155;p8"/>
          <p:cNvSpPr txBox="1">
            <a:spLocks noGrp="1"/>
          </p:cNvSpPr>
          <p:nvPr>
            <p:ph type="body" idx="2"/>
          </p:nvPr>
        </p:nvSpPr>
        <p:spPr>
          <a:xfrm>
            <a:off x="8451604" y="1412489"/>
            <a:ext cx="3197701" cy="4363844"/>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chemeClr val="dk1"/>
              </a:buClr>
              <a:buSzPts val="2000"/>
              <a:buFont typeface="Noto Sans Symbols"/>
              <a:buChar char="∙"/>
            </a:pPr>
            <a:r>
              <a:rPr lang="en-US" sz="2000" b="1">
                <a:latin typeface="Calibri"/>
                <a:ea typeface="Calibri"/>
                <a:cs typeface="Calibri"/>
                <a:sym typeface="Calibri"/>
              </a:rPr>
              <a:t>Thus:</a:t>
            </a:r>
            <a:endParaRPr/>
          </a:p>
          <a:p>
            <a:pPr marL="342900" marR="0" lvl="0" indent="-342900" algn="l" rtl="0">
              <a:lnSpc>
                <a:spcPct val="90000"/>
              </a:lnSpc>
              <a:spcBef>
                <a:spcPts val="0"/>
              </a:spcBef>
              <a:spcAft>
                <a:spcPts val="0"/>
              </a:spcAft>
              <a:buClr>
                <a:schemeClr val="dk1"/>
              </a:buClr>
              <a:buSzPts val="2000"/>
              <a:buFont typeface="Noto Sans Symbols"/>
              <a:buChar char="∙"/>
            </a:pPr>
            <a:r>
              <a:rPr lang="en-US" sz="2000">
                <a:latin typeface="Calibri"/>
                <a:ea typeface="Calibri"/>
                <a:cs typeface="Calibri"/>
                <a:sym typeface="Calibri"/>
              </a:rPr>
              <a:t>The percentage of fecal reduction should coordinate 85% to 96% of the percentage of soil saved utilizing the revised universal soil loss equation</a:t>
            </a:r>
            <a:endParaRPr/>
          </a:p>
          <a:p>
            <a:pPr marL="342900" marR="0" lvl="0" indent="-342900" algn="l" rtl="0">
              <a:lnSpc>
                <a:spcPct val="90000"/>
              </a:lnSpc>
              <a:spcBef>
                <a:spcPts val="0"/>
              </a:spcBef>
              <a:spcAft>
                <a:spcPts val="0"/>
              </a:spcAft>
              <a:buClr>
                <a:schemeClr val="dk1"/>
              </a:buClr>
              <a:buSzPts val="2000"/>
              <a:buFont typeface="Noto Sans Symbols"/>
              <a:buChar char="∙"/>
            </a:pPr>
            <a:r>
              <a:rPr lang="en-US" sz="2000"/>
              <a:t>Sinkhole</a:t>
            </a:r>
            <a:r>
              <a:rPr lang="en-US" sz="2000">
                <a:latin typeface="Calibri"/>
                <a:ea typeface="Calibri"/>
                <a:cs typeface="Calibri"/>
                <a:sym typeface="Calibri"/>
              </a:rPr>
              <a:t> filters would be an appropriate practice to reduce fecal loads from pastureland at a rate of 85% to 95%</a:t>
            </a:r>
            <a:endParaRPr/>
          </a:p>
          <a:p>
            <a:pPr marL="228600" lvl="0" indent="-101600" algn="l" rtl="0">
              <a:lnSpc>
                <a:spcPct val="90000"/>
              </a:lnSpc>
              <a:spcBef>
                <a:spcPts val="2000"/>
              </a:spcBef>
              <a:spcAft>
                <a:spcPts val="0"/>
              </a:spcAft>
              <a:buClr>
                <a:schemeClr val="dk1"/>
              </a:buClr>
              <a:buSzPts val="2000"/>
              <a:buNone/>
            </a:pP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9"/>
          <p:cNvSpPr/>
          <p:nvPr/>
        </p:nvSpPr>
        <p:spPr>
          <a:xfrm>
            <a:off x="0" y="0"/>
            <a:ext cx="4059050" cy="6858000"/>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1" name="Google Shape;161;p9"/>
          <p:cNvSpPr txBox="1">
            <a:spLocks noGrp="1"/>
          </p:cNvSpPr>
          <p:nvPr>
            <p:ph type="title"/>
          </p:nvPr>
        </p:nvSpPr>
        <p:spPr>
          <a:xfrm>
            <a:off x="838200" y="1412488"/>
            <a:ext cx="2899189" cy="436384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rPr>
              <a:t>How Should A Program to Manage F. Coliform Be Operated?</a:t>
            </a:r>
            <a:endParaRPr/>
          </a:p>
        </p:txBody>
      </p:sp>
      <p:sp>
        <p:nvSpPr>
          <p:cNvPr id="162" name="Google Shape;162;p9"/>
          <p:cNvSpPr txBox="1">
            <a:spLocks noGrp="1"/>
          </p:cNvSpPr>
          <p:nvPr>
            <p:ph type="body" idx="1"/>
          </p:nvPr>
        </p:nvSpPr>
        <p:spPr>
          <a:xfrm>
            <a:off x="4380855" y="1412489"/>
            <a:ext cx="3427283" cy="436384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300"/>
              <a:buChar char="•"/>
            </a:pPr>
            <a:r>
              <a:rPr lang="en-US" sz="1300" b="1">
                <a:latin typeface="Calibri"/>
                <a:ea typeface="Calibri"/>
                <a:cs typeface="Calibri"/>
                <a:sym typeface="Calibri"/>
              </a:rPr>
              <a:t>Fact:</a:t>
            </a:r>
            <a:r>
              <a:rPr lang="en-US" sz="1300">
                <a:latin typeface="Calibri"/>
                <a:ea typeface="Calibri"/>
                <a:cs typeface="Calibri"/>
                <a:sym typeface="Calibri"/>
              </a:rPr>
              <a:t>     (Boyer, 2005) A study was </a:t>
            </a:r>
            <a:r>
              <a:rPr lang="en-US" sz="1300"/>
              <a:t>conducted</a:t>
            </a:r>
            <a:r>
              <a:rPr lang="en-US" sz="1300">
                <a:latin typeface="Calibri"/>
                <a:ea typeface="Calibri"/>
                <a:cs typeface="Calibri"/>
                <a:sym typeface="Calibri"/>
              </a:rPr>
              <a:t> evaluating water quality improvement program effectiveness for carbonate aquifers in grazed land watersheds.  Practices addressed included nutrient management plans, animal watering systems, rotational grazing, crop scouting, manure containment systems, animal exclusions, streambank protection, and sinkhole protection.  The study concluded that while some reductions of fecal coliform were seen, most of them were not statistically significant.  The one site that did show a statistically significant reduction was due to a change in management and fencing near the spring.  Thus, in or order for water quality improvement programs to have sustainable positive impacts at the watershed scale, it might be necessary to target specific sites rather than relying solely on voluntary cost sharing efforts.</a:t>
            </a:r>
            <a:endParaRPr/>
          </a:p>
          <a:p>
            <a:pPr marL="228600" lvl="0" indent="-146050" algn="l" rtl="0">
              <a:lnSpc>
                <a:spcPct val="90000"/>
              </a:lnSpc>
              <a:spcBef>
                <a:spcPts val="1000"/>
              </a:spcBef>
              <a:spcAft>
                <a:spcPts val="0"/>
              </a:spcAft>
              <a:buClr>
                <a:schemeClr val="dk1"/>
              </a:buClr>
              <a:buSzPts val="1300"/>
              <a:buNone/>
            </a:pPr>
            <a:endParaRPr sz="1300"/>
          </a:p>
        </p:txBody>
      </p:sp>
      <p:cxnSp>
        <p:nvCxnSpPr>
          <p:cNvPr id="163" name="Google Shape;163;p9"/>
          <p:cNvCxnSpPr/>
          <p:nvPr/>
        </p:nvCxnSpPr>
        <p:spPr>
          <a:xfrm>
            <a:off x="8129871" y="1412488"/>
            <a:ext cx="0" cy="3657600"/>
          </a:xfrm>
          <a:prstGeom prst="straightConnector1">
            <a:avLst/>
          </a:prstGeom>
          <a:noFill/>
          <a:ln w="12700" cap="flat" cmpd="sng">
            <a:solidFill>
              <a:srgbClr val="7F7F7F"/>
            </a:solidFill>
            <a:prstDash val="solid"/>
            <a:miter lim="800000"/>
            <a:headEnd type="none" w="sm" len="sm"/>
            <a:tailEnd type="none" w="sm" len="sm"/>
          </a:ln>
        </p:spPr>
      </p:cxnSp>
      <p:sp>
        <p:nvSpPr>
          <p:cNvPr id="164" name="Google Shape;164;p9"/>
          <p:cNvSpPr txBox="1">
            <a:spLocks noGrp="1"/>
          </p:cNvSpPr>
          <p:nvPr>
            <p:ph type="body" idx="2"/>
          </p:nvPr>
        </p:nvSpPr>
        <p:spPr>
          <a:xfrm>
            <a:off x="8451604" y="1412489"/>
            <a:ext cx="3197701" cy="436384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b="1">
                <a:latin typeface="Calibri"/>
                <a:ea typeface="Calibri"/>
                <a:cs typeface="Calibri"/>
                <a:sym typeface="Calibri"/>
              </a:rPr>
              <a:t>Thus:</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In order for programs addressing fecal coliform on agricultural land to be effective, they should be targeted to specific sub-watersheds and based on a practice by practice situation for determining if a load reduction will occur.</a:t>
            </a:r>
            <a:endParaRPr/>
          </a:p>
          <a:p>
            <a:pPr marL="228600" lvl="0" indent="-101600" algn="l" rtl="0">
              <a:lnSpc>
                <a:spcPct val="90000"/>
              </a:lnSpc>
              <a:spcBef>
                <a:spcPts val="1000"/>
              </a:spcBef>
              <a:spcAft>
                <a:spcPts val="0"/>
              </a:spcAft>
              <a:buClr>
                <a:schemeClr val="dk1"/>
              </a:buClr>
              <a:buSzPts val="2000"/>
              <a:buNone/>
            </a:pPr>
            <a:endParaRPr sz="20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26AA4E1E79F249B2F9BD2D574DA4AA" ma:contentTypeVersion="" ma:contentTypeDescription="Create a new document." ma:contentTypeScope="" ma:versionID="0651ad46c5901e9810ce17bbab17b963">
  <xsd:schema xmlns:xsd="http://www.w3.org/2001/XMLSchema" xmlns:xs="http://www.w3.org/2001/XMLSchema" xmlns:p="http://schemas.microsoft.com/office/2006/metadata/properties" xmlns:ns2="2fc30721-2543-4767-9098-e815e3718a24" xmlns:ns3="a2f8c00f-5553-491f-b6be-03f8360363b4" targetNamespace="http://schemas.microsoft.com/office/2006/metadata/properties" ma:root="true" ma:fieldsID="43e644cf2b58b27150be96675c7e40a5" ns2:_="" ns3:_="">
    <xsd:import namespace="2fc30721-2543-4767-9098-e815e3718a24"/>
    <xsd:import namespace="a2f8c00f-5553-491f-b6be-03f8360363b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c30721-2543-4767-9098-e815e3718a2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efe257fe-54ea-4a14-8c6f-5c00088dd827}" ma:internalName="TaxCatchAll" ma:showField="CatchAllData" ma:web="2fc30721-2543-4767-9098-e815e3718a2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2f8c00f-5553-491f-b6be-03f8360363b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e29e438-03bb-4cc1-a82f-955349c81f5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2f8c00f-5553-491f-b6be-03f8360363b4">
      <Terms xmlns="http://schemas.microsoft.com/office/infopath/2007/PartnerControls"/>
    </lcf76f155ced4ddcb4097134ff3c332f>
    <TaxCatchAll xmlns="2fc30721-2543-4767-9098-e815e3718a24" xsi:nil="true"/>
  </documentManagement>
</p:properties>
</file>

<file path=customXml/itemProps1.xml><?xml version="1.0" encoding="utf-8"?>
<ds:datastoreItem xmlns:ds="http://schemas.openxmlformats.org/officeDocument/2006/customXml" ds:itemID="{25F45255-0CA8-4426-ABE2-67452D1C7D24}"/>
</file>

<file path=customXml/itemProps2.xml><?xml version="1.0" encoding="utf-8"?>
<ds:datastoreItem xmlns:ds="http://schemas.openxmlformats.org/officeDocument/2006/customXml" ds:itemID="{F178BBED-0875-47F8-ABE4-C4C9DE5D5BE8}">
  <ds:schemaRefs>
    <ds:schemaRef ds:uri="http://schemas.microsoft.com/sharepoint/v3/contenttype/forms"/>
  </ds:schemaRefs>
</ds:datastoreItem>
</file>

<file path=customXml/itemProps3.xml><?xml version="1.0" encoding="utf-8"?>
<ds:datastoreItem xmlns:ds="http://schemas.openxmlformats.org/officeDocument/2006/customXml" ds:itemID="{8C2CA83F-5164-44BE-83E9-5224C543207B}">
  <ds:schemaRefs>
    <ds:schemaRef ds:uri="http://schemas.microsoft.com/office/infopath/2007/PartnerControls"/>
    <ds:schemaRef ds:uri="http://purl.org/dc/elements/1.1/"/>
    <ds:schemaRef ds:uri="http://schemas.microsoft.com/office/2006/metadata/properties"/>
    <ds:schemaRef ds:uri="4821d59a-662d-4639-8388-b50b05c8fc6a"/>
    <ds:schemaRef ds:uri="06d973b7-bfcd-491e-a811-dc0f6276b7cc"/>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2354</Words>
  <Application>Microsoft Office PowerPoint</Application>
  <PresentationFormat>Widescreen</PresentationFormat>
  <Paragraphs>220</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Cambria</vt:lpstr>
      <vt:lpstr>Noto Sans Symbols</vt:lpstr>
      <vt:lpstr>Office Theme</vt:lpstr>
      <vt:lpstr>The Science of Managing Fecal Coliform</vt:lpstr>
      <vt:lpstr>Not Your Typical Pollutant</vt:lpstr>
      <vt:lpstr>Get to Know Your Enemy</vt:lpstr>
      <vt:lpstr>Where Does F. Coliform Come From?</vt:lpstr>
      <vt:lpstr>Where Does F. Coliform Come From?</vt:lpstr>
      <vt:lpstr>How Does F. Coliform Move Through Soil?</vt:lpstr>
      <vt:lpstr>How is F. Coliform Transported?</vt:lpstr>
      <vt:lpstr>How is F. Coliform Transported?</vt:lpstr>
      <vt:lpstr>How Should A Program to Manage F. Coliform Be Operated?</vt:lpstr>
      <vt:lpstr>What Practices are Effective to Address F. Coliform?</vt:lpstr>
      <vt:lpstr>How Should a Buffer be Designed to Address F. Coliform?</vt:lpstr>
      <vt:lpstr> </vt:lpstr>
      <vt:lpstr>Riparian Vegetation for Stabilization</vt:lpstr>
      <vt:lpstr>Root Depth of Common Grasses</vt:lpstr>
      <vt:lpstr>Active Growing Vegetation throughout the Season is Important for Capturing Flow</vt:lpstr>
      <vt:lpstr>Tensile Strength of Common Trees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 of Managing Fecal Coliform</dc:title>
  <dc:creator>Jaime Deitz</dc:creator>
  <cp:lastModifiedBy>Jenna Dodson</cp:lastModifiedBy>
  <cp:revision>2</cp:revision>
  <dcterms:created xsi:type="dcterms:W3CDTF">2024-01-24T13:27:04Z</dcterms:created>
  <dcterms:modified xsi:type="dcterms:W3CDTF">2024-02-21T21:20:59Z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0x0101008926AA4E1E79F249B2F9BD2D574DA4AA</vt:lpwstr>
  </property>
</Properties>
</file>