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256" r:id="rId6"/>
    <p:sldId id="260" r:id="rId7"/>
    <p:sldId id="257" r:id="rId8"/>
    <p:sldId id="267" r:id="rId9"/>
    <p:sldId id="266" r:id="rId10"/>
    <p:sldId id="265" r:id="rId11"/>
    <p:sldId id="264" r:id="rId12"/>
    <p:sldId id="263" r:id="rId13"/>
    <p:sldId id="262" r:id="rId14"/>
    <p:sldId id="258" r:id="rId15"/>
    <p:sldId id="277" r:id="rId16"/>
    <p:sldId id="276" r:id="rId17"/>
    <p:sldId id="275" r:id="rId18"/>
    <p:sldId id="274" r:id="rId19"/>
    <p:sldId id="273" r:id="rId20"/>
    <p:sldId id="272" r:id="rId21"/>
    <p:sldId id="271" r:id="rId22"/>
    <p:sldId id="270" r:id="rId23"/>
    <p:sldId id="259" r:id="rId24"/>
    <p:sldId id="269"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648"/>
    <a:srgbClr val="163446"/>
    <a:srgbClr val="163547"/>
    <a:srgbClr val="254253"/>
    <a:srgbClr val="5584A3"/>
    <a:srgbClr val="213D86"/>
    <a:srgbClr val="274354"/>
    <a:srgbClr val="25408F"/>
    <a:srgbClr val="80BA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92944-6B04-B9B8-C09B-59A26CB3EFED}" v="770" dt="2023-06-20T19:40:23.495"/>
    <p1510:client id="{26CE8A6B-2501-C2AD-9ACE-74C3C9EE210C}" v="202" dt="2022-10-07T13:06:14.300"/>
    <p1510:client id="{5FB2FE43-8F71-A458-020A-86C8B239AAB6}" v="2" dt="2022-10-07T13:07:00.785"/>
    <p1510:client id="{832BB6E1-8F03-D1D9-959E-4D45F016B512}" v="59" dt="2023-06-20T21:46:04.219"/>
    <p1510:client id="{9018203C-70BB-43DC-A02A-3F2B95CB060D}" v="79" dt="2018-04-10T20:42:37.540"/>
    <p1510:client id="{91DA9BB3-4FC3-8E69-2FB0-A954E19EF21E}" v="11" dt="2023-06-20T20:43:27.617"/>
    <p1510:client id="{9EF0FAE9-C8CB-9C70-B28E-32D7185556C0}" v="67" dt="2023-06-21T15:21:24.562"/>
    <p1510:client id="{F27EEF64-740E-C916-12A3-4D41DD765083}" v="33" dt="2023-06-20T20:10:46.592"/>
    <p1510:client id="{F36C605B-D6D1-ECF1-6737-E3547D511AB5}" v="19" dt="2023-06-15T16:17:33.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usso" userId="S::mrusso@wvrivers.org::308a6a1c-5aec-4443-9c21-7bd69ec53939" providerId="AD" clId="Web-{F36C605B-D6D1-ECF1-6737-E3547D511AB5}"/>
    <pc:docChg chg="addSld modSld">
      <pc:chgData name="Maria Russo" userId="S::mrusso@wvrivers.org::308a6a1c-5aec-4443-9c21-7bd69ec53939" providerId="AD" clId="Web-{F36C605B-D6D1-ECF1-6737-E3547D511AB5}" dt="2023-06-15T16:17:33.619" v="18"/>
      <pc:docMkLst>
        <pc:docMk/>
      </pc:docMkLst>
      <pc:sldChg chg="modSp">
        <pc:chgData name="Maria Russo" userId="S::mrusso@wvrivers.org::308a6a1c-5aec-4443-9c21-7bd69ec53939" providerId="AD" clId="Web-{F36C605B-D6D1-ECF1-6737-E3547D511AB5}" dt="2023-06-15T16:17:27.697" v="17" actId="20577"/>
        <pc:sldMkLst>
          <pc:docMk/>
          <pc:sldMk cId="1495593992" sldId="256"/>
        </pc:sldMkLst>
        <pc:spChg chg="mod">
          <ac:chgData name="Maria Russo" userId="S::mrusso@wvrivers.org::308a6a1c-5aec-4443-9c21-7bd69ec53939" providerId="AD" clId="Web-{F36C605B-D6D1-ECF1-6737-E3547D511AB5}" dt="2023-06-15T16:17:11.477" v="8" actId="20577"/>
          <ac:spMkLst>
            <pc:docMk/>
            <pc:sldMk cId="1495593992" sldId="256"/>
            <ac:spMk id="2" creationId="{00000000-0000-0000-0000-000000000000}"/>
          </ac:spMkLst>
        </pc:spChg>
        <pc:spChg chg="mod">
          <ac:chgData name="Maria Russo" userId="S::mrusso@wvrivers.org::308a6a1c-5aec-4443-9c21-7bd69ec53939" providerId="AD" clId="Web-{F36C605B-D6D1-ECF1-6737-E3547D511AB5}" dt="2023-06-15T16:17:27.697" v="17" actId="20577"/>
          <ac:spMkLst>
            <pc:docMk/>
            <pc:sldMk cId="1495593992" sldId="256"/>
            <ac:spMk id="3" creationId="{00000000-0000-0000-0000-000000000000}"/>
          </ac:spMkLst>
        </pc:spChg>
      </pc:sldChg>
      <pc:sldChg chg="new">
        <pc:chgData name="Maria Russo" userId="S::mrusso@wvrivers.org::308a6a1c-5aec-4443-9c21-7bd69ec53939" providerId="AD" clId="Web-{F36C605B-D6D1-ECF1-6737-E3547D511AB5}" dt="2023-06-15T16:17:33.619" v="18"/>
        <pc:sldMkLst>
          <pc:docMk/>
          <pc:sldMk cId="3030901489" sldId="257"/>
        </pc:sldMkLst>
      </pc:sldChg>
    </pc:docChg>
  </pc:docChgLst>
  <pc:docChgLst>
    <pc:chgData name="Maria Russo" userId="S::mrusso@wvrivers.org::308a6a1c-5aec-4443-9c21-7bd69ec53939" providerId="AD" clId="Web-{F27EEF64-740E-C916-12A3-4D41DD765083}"/>
    <pc:docChg chg="modSld">
      <pc:chgData name="Maria Russo" userId="S::mrusso@wvrivers.org::308a6a1c-5aec-4443-9c21-7bd69ec53939" providerId="AD" clId="Web-{F27EEF64-740E-C916-12A3-4D41DD765083}" dt="2023-06-20T20:10:46.264" v="30" actId="20577"/>
      <pc:docMkLst>
        <pc:docMk/>
      </pc:docMkLst>
      <pc:sldChg chg="modSp">
        <pc:chgData name="Maria Russo" userId="S::mrusso@wvrivers.org::308a6a1c-5aec-4443-9c21-7bd69ec53939" providerId="AD" clId="Web-{F27EEF64-740E-C916-12A3-4D41DD765083}" dt="2023-06-20T20:10:46.264" v="30" actId="20577"/>
        <pc:sldMkLst>
          <pc:docMk/>
          <pc:sldMk cId="1220588878" sldId="260"/>
        </pc:sldMkLst>
        <pc:spChg chg="mod">
          <ac:chgData name="Maria Russo" userId="S::mrusso@wvrivers.org::308a6a1c-5aec-4443-9c21-7bd69ec53939" providerId="AD" clId="Web-{F27EEF64-740E-C916-12A3-4D41DD765083}" dt="2023-06-20T20:09:42.998" v="14" actId="20577"/>
          <ac:spMkLst>
            <pc:docMk/>
            <pc:sldMk cId="1220588878" sldId="260"/>
            <ac:spMk id="4" creationId="{FC96E31C-A6D1-DC28-C616-11CA2CA17B19}"/>
          </ac:spMkLst>
        </pc:spChg>
        <pc:spChg chg="mod">
          <ac:chgData name="Maria Russo" userId="S::mrusso@wvrivers.org::308a6a1c-5aec-4443-9c21-7bd69ec53939" providerId="AD" clId="Web-{F27EEF64-740E-C916-12A3-4D41DD765083}" dt="2023-06-20T20:10:46.264" v="30" actId="20577"/>
          <ac:spMkLst>
            <pc:docMk/>
            <pc:sldMk cId="1220588878" sldId="260"/>
            <ac:spMk id="14" creationId="{9EA07D9F-B0D4-5A2A-3151-B90697E28B6D}"/>
          </ac:spMkLst>
        </pc:spChg>
      </pc:sldChg>
    </pc:docChg>
  </pc:docChgLst>
  <pc:docChgLst>
    <pc:chgData name="Jenna Dodson" userId="S::jdodson@wvrivers.org::c4225fe0-12c1-46ea-bc1e-1aa5320278b5" providerId="AD" clId="Web-{91DA9BB3-4FC3-8E69-2FB0-A954E19EF21E}"/>
    <pc:docChg chg="modSld">
      <pc:chgData name="Jenna Dodson" userId="S::jdodson@wvrivers.org::c4225fe0-12c1-46ea-bc1e-1aa5320278b5" providerId="AD" clId="Web-{91DA9BB3-4FC3-8E69-2FB0-A954E19EF21E}" dt="2023-06-20T20:43:27.617" v="10" actId="1076"/>
      <pc:docMkLst>
        <pc:docMk/>
      </pc:docMkLst>
      <pc:sldChg chg="addSp delSp modSp">
        <pc:chgData name="Jenna Dodson" userId="S::jdodson@wvrivers.org::c4225fe0-12c1-46ea-bc1e-1aa5320278b5" providerId="AD" clId="Web-{91DA9BB3-4FC3-8E69-2FB0-A954E19EF21E}" dt="2023-06-20T20:43:27.617" v="10" actId="1076"/>
        <pc:sldMkLst>
          <pc:docMk/>
          <pc:sldMk cId="712661463" sldId="266"/>
        </pc:sldMkLst>
        <pc:spChg chg="mod">
          <ac:chgData name="Jenna Dodson" userId="S::jdodson@wvrivers.org::c4225fe0-12c1-46ea-bc1e-1aa5320278b5" providerId="AD" clId="Web-{91DA9BB3-4FC3-8E69-2FB0-A954E19EF21E}" dt="2023-06-20T20:43:27.617" v="10" actId="1076"/>
          <ac:spMkLst>
            <pc:docMk/>
            <pc:sldMk cId="712661463" sldId="266"/>
            <ac:spMk id="3" creationId="{00000000-0000-0000-0000-000000000000}"/>
          </ac:spMkLst>
        </pc:spChg>
        <pc:spChg chg="add del mod">
          <ac:chgData name="Jenna Dodson" userId="S::jdodson@wvrivers.org::c4225fe0-12c1-46ea-bc1e-1aa5320278b5" providerId="AD" clId="Web-{91DA9BB3-4FC3-8E69-2FB0-A954E19EF21E}" dt="2023-06-20T20:43:19.382" v="8"/>
          <ac:spMkLst>
            <pc:docMk/>
            <pc:sldMk cId="712661463" sldId="266"/>
            <ac:spMk id="4" creationId="{41B8989D-11D4-07A6-3DAC-58867E0495FD}"/>
          </ac:spMkLst>
        </pc:spChg>
        <pc:spChg chg="add del mod">
          <ac:chgData name="Jenna Dodson" userId="S::jdodson@wvrivers.org::c4225fe0-12c1-46ea-bc1e-1aa5320278b5" providerId="AD" clId="Web-{91DA9BB3-4FC3-8E69-2FB0-A954E19EF21E}" dt="2023-06-20T20:43:19.382" v="8"/>
          <ac:spMkLst>
            <pc:docMk/>
            <pc:sldMk cId="712661463" sldId="266"/>
            <ac:spMk id="5" creationId="{00000000-0000-0000-0000-000000000000}"/>
          </ac:spMkLst>
        </pc:spChg>
      </pc:sldChg>
    </pc:docChg>
  </pc:docChgLst>
  <pc:docChgLst>
    <pc:chgData name="Jenna Dodson" userId="S::jdodson@wvrivers.org::c4225fe0-12c1-46ea-bc1e-1aa5320278b5" providerId="AD" clId="Web-{832BB6E1-8F03-D1D9-959E-4D45F016B512}"/>
    <pc:docChg chg="modSld">
      <pc:chgData name="Jenna Dodson" userId="S::jdodson@wvrivers.org::c4225fe0-12c1-46ea-bc1e-1aa5320278b5" providerId="AD" clId="Web-{832BB6E1-8F03-D1D9-959E-4D45F016B512}" dt="2023-06-20T21:46:04.219" v="57" actId="20577"/>
      <pc:docMkLst>
        <pc:docMk/>
      </pc:docMkLst>
      <pc:sldChg chg="modSp">
        <pc:chgData name="Jenna Dodson" userId="S::jdodson@wvrivers.org::c4225fe0-12c1-46ea-bc1e-1aa5320278b5" providerId="AD" clId="Web-{832BB6E1-8F03-D1D9-959E-4D45F016B512}" dt="2023-06-20T21:46:04.219" v="57" actId="20577"/>
        <pc:sldMkLst>
          <pc:docMk/>
          <pc:sldMk cId="1075449962" sldId="262"/>
        </pc:sldMkLst>
        <pc:spChg chg="mod">
          <ac:chgData name="Jenna Dodson" userId="S::jdodson@wvrivers.org::c4225fe0-12c1-46ea-bc1e-1aa5320278b5" providerId="AD" clId="Web-{832BB6E1-8F03-D1D9-959E-4D45F016B512}" dt="2023-06-20T21:46:04.219" v="57" actId="20577"/>
          <ac:spMkLst>
            <pc:docMk/>
            <pc:sldMk cId="1075449962" sldId="262"/>
            <ac:spMk id="3" creationId="{00000000-0000-0000-0000-000000000000}"/>
          </ac:spMkLst>
        </pc:spChg>
      </pc:sldChg>
      <pc:sldChg chg="modSp">
        <pc:chgData name="Jenna Dodson" userId="S::jdodson@wvrivers.org::c4225fe0-12c1-46ea-bc1e-1aa5320278b5" providerId="AD" clId="Web-{832BB6E1-8F03-D1D9-959E-4D45F016B512}" dt="2023-06-20T21:37:21.582" v="18" actId="20577"/>
        <pc:sldMkLst>
          <pc:docMk/>
          <pc:sldMk cId="370856665" sldId="264"/>
        </pc:sldMkLst>
        <pc:spChg chg="mod">
          <ac:chgData name="Jenna Dodson" userId="S::jdodson@wvrivers.org::c4225fe0-12c1-46ea-bc1e-1aa5320278b5" providerId="AD" clId="Web-{832BB6E1-8F03-D1D9-959E-4D45F016B512}" dt="2023-06-20T21:37:21.582" v="18" actId="20577"/>
          <ac:spMkLst>
            <pc:docMk/>
            <pc:sldMk cId="370856665" sldId="264"/>
            <ac:spMk id="7" creationId="{00000000-0000-0000-0000-000000000000}"/>
          </ac:spMkLst>
        </pc:spChg>
      </pc:sldChg>
    </pc:docChg>
  </pc:docChgLst>
  <pc:docChgLst>
    <pc:chgData name="Maria Russo" userId="S::mrusso@wvrivers.org::308a6a1c-5aec-4443-9c21-7bd69ec53939" providerId="AD" clId="Web-{9EF0FAE9-C8CB-9C70-B28E-32D7185556C0}"/>
    <pc:docChg chg="modSld">
      <pc:chgData name="Maria Russo" userId="S::mrusso@wvrivers.org::308a6a1c-5aec-4443-9c21-7bd69ec53939" providerId="AD" clId="Web-{9EF0FAE9-C8CB-9C70-B28E-32D7185556C0}" dt="2023-06-21T15:21:24.562" v="69"/>
      <pc:docMkLst>
        <pc:docMk/>
      </pc:docMkLst>
      <pc:sldChg chg="modSp delAnim">
        <pc:chgData name="Maria Russo" userId="S::mrusso@wvrivers.org::308a6a1c-5aec-4443-9c21-7bd69ec53939" providerId="AD" clId="Web-{9EF0FAE9-C8CB-9C70-B28E-32D7185556C0}" dt="2023-06-21T15:21:24.562" v="69"/>
        <pc:sldMkLst>
          <pc:docMk/>
          <pc:sldMk cId="712661463" sldId="266"/>
        </pc:sldMkLst>
        <pc:spChg chg="mod">
          <ac:chgData name="Maria Russo" userId="S::mrusso@wvrivers.org::308a6a1c-5aec-4443-9c21-7bd69ec53939" providerId="AD" clId="Web-{9EF0FAE9-C8CB-9C70-B28E-32D7185556C0}" dt="2023-06-21T15:21:19.640" v="68" actId="1076"/>
          <ac:spMkLst>
            <pc:docMk/>
            <pc:sldMk cId="712661463" sldId="266"/>
            <ac:spMk id="3" creationId="{00000000-0000-0000-0000-000000000000}"/>
          </ac:spMkLst>
        </pc:spChg>
      </pc:sldChg>
      <pc:sldChg chg="delSp modSp">
        <pc:chgData name="Maria Russo" userId="S::mrusso@wvrivers.org::308a6a1c-5aec-4443-9c21-7bd69ec53939" providerId="AD" clId="Web-{9EF0FAE9-C8CB-9C70-B28E-32D7185556C0}" dt="2023-06-21T15:15:49.903" v="10" actId="1076"/>
        <pc:sldMkLst>
          <pc:docMk/>
          <pc:sldMk cId="2707457639" sldId="271"/>
        </pc:sldMkLst>
        <pc:spChg chg="del">
          <ac:chgData name="Maria Russo" userId="S::mrusso@wvrivers.org::308a6a1c-5aec-4443-9c21-7bd69ec53939" providerId="AD" clId="Web-{9EF0FAE9-C8CB-9C70-B28E-32D7185556C0}" dt="2023-06-21T15:15:14.916" v="2"/>
          <ac:spMkLst>
            <pc:docMk/>
            <pc:sldMk cId="2707457639" sldId="271"/>
            <ac:spMk id="3" creationId="{2D02860C-11F2-4AAB-B1DD-27C94C07C403}"/>
          </ac:spMkLst>
        </pc:spChg>
        <pc:picChg chg="mod">
          <ac:chgData name="Maria Russo" userId="S::mrusso@wvrivers.org::308a6a1c-5aec-4443-9c21-7bd69ec53939" providerId="AD" clId="Web-{9EF0FAE9-C8CB-9C70-B28E-32D7185556C0}" dt="2023-06-21T15:15:49.903" v="10" actId="1076"/>
          <ac:picMkLst>
            <pc:docMk/>
            <pc:sldMk cId="2707457639" sldId="271"/>
            <ac:picMk id="4" creationId="{4DBEE12E-64E3-47B8-B1EE-C5FACE008318}"/>
          </ac:picMkLst>
        </pc:picChg>
        <pc:picChg chg="mod">
          <ac:chgData name="Maria Russo" userId="S::mrusso@wvrivers.org::308a6a1c-5aec-4443-9c21-7bd69ec53939" providerId="AD" clId="Web-{9EF0FAE9-C8CB-9C70-B28E-32D7185556C0}" dt="2023-06-21T15:15:41.762" v="8" actId="1076"/>
          <ac:picMkLst>
            <pc:docMk/>
            <pc:sldMk cId="2707457639" sldId="271"/>
            <ac:picMk id="1026" creationId="{9F87851E-F3DC-4D68-8330-03E2A5BB333B}"/>
          </ac:picMkLst>
        </pc:picChg>
      </pc:sldChg>
      <pc:sldChg chg="modSp">
        <pc:chgData name="Maria Russo" userId="S::mrusso@wvrivers.org::308a6a1c-5aec-4443-9c21-7bd69ec53939" providerId="AD" clId="Web-{9EF0FAE9-C8CB-9C70-B28E-32D7185556C0}" dt="2023-06-21T15:14:47.243" v="0" actId="20577"/>
        <pc:sldMkLst>
          <pc:docMk/>
          <pc:sldMk cId="3101678646" sldId="272"/>
        </pc:sldMkLst>
        <pc:spChg chg="mod">
          <ac:chgData name="Maria Russo" userId="S::mrusso@wvrivers.org::308a6a1c-5aec-4443-9c21-7bd69ec53939" providerId="AD" clId="Web-{9EF0FAE9-C8CB-9C70-B28E-32D7185556C0}" dt="2023-06-21T15:14:47.243" v="0" actId="20577"/>
          <ac:spMkLst>
            <pc:docMk/>
            <pc:sldMk cId="3101678646" sldId="272"/>
            <ac:spMk id="10" creationId="{A3220CA8-C036-45A6-B980-9182880E8582}"/>
          </ac:spMkLst>
        </pc:spChg>
      </pc:sldChg>
      <pc:sldChg chg="modSp">
        <pc:chgData name="Maria Russo" userId="S::mrusso@wvrivers.org::308a6a1c-5aec-4443-9c21-7bd69ec53939" providerId="AD" clId="Web-{9EF0FAE9-C8CB-9C70-B28E-32D7185556C0}" dt="2023-06-21T15:16:24.873" v="13" actId="20577"/>
        <pc:sldMkLst>
          <pc:docMk/>
          <pc:sldMk cId="2160917817" sldId="278"/>
        </pc:sldMkLst>
        <pc:spChg chg="mod">
          <ac:chgData name="Maria Russo" userId="S::mrusso@wvrivers.org::308a6a1c-5aec-4443-9c21-7bd69ec53939" providerId="AD" clId="Web-{9EF0FAE9-C8CB-9C70-B28E-32D7185556C0}" dt="2023-06-21T15:16:24.873" v="13" actId="20577"/>
          <ac:spMkLst>
            <pc:docMk/>
            <pc:sldMk cId="2160917817" sldId="278"/>
            <ac:spMk id="3" creationId="{456FCFE5-2BB1-4207-C1C1-5A5228445E75}"/>
          </ac:spMkLst>
        </pc:spChg>
      </pc:sldChg>
      <pc:sldChg chg="modSp">
        <pc:chgData name="Maria Russo" userId="S::mrusso@wvrivers.org::308a6a1c-5aec-4443-9c21-7bd69ec53939" providerId="AD" clId="Web-{9EF0FAE9-C8CB-9C70-B28E-32D7185556C0}" dt="2023-06-21T15:17:38.362" v="67" actId="20577"/>
        <pc:sldMkLst>
          <pc:docMk/>
          <pc:sldMk cId="2186764727" sldId="279"/>
        </pc:sldMkLst>
        <pc:spChg chg="mod">
          <ac:chgData name="Maria Russo" userId="S::mrusso@wvrivers.org::308a6a1c-5aec-4443-9c21-7bd69ec53939" providerId="AD" clId="Web-{9EF0FAE9-C8CB-9C70-B28E-32D7185556C0}" dt="2023-06-21T15:17:38.362" v="67" actId="20577"/>
          <ac:spMkLst>
            <pc:docMk/>
            <pc:sldMk cId="2186764727" sldId="279"/>
            <ac:spMk id="3" creationId="{456FCFE5-2BB1-4207-C1C1-5A5228445E75}"/>
          </ac:spMkLst>
        </pc:spChg>
      </pc:sldChg>
    </pc:docChg>
  </pc:docChgLst>
  <pc:docChgLst>
    <pc:chgData name="Maria Russo" userId="S::mrusso@wvrivers.org::308a6a1c-5aec-4443-9c21-7bd69ec53939" providerId="AD" clId="Web-{23092944-6B04-B9B8-C09B-59A26CB3EFED}"/>
    <pc:docChg chg="addSld delSld modSld">
      <pc:chgData name="Maria Russo" userId="S::mrusso@wvrivers.org::308a6a1c-5aec-4443-9c21-7bd69ec53939" providerId="AD" clId="Web-{23092944-6B04-B9B8-C09B-59A26CB3EFED}" dt="2023-06-20T19:39:57.651" v="871" actId="20577"/>
      <pc:docMkLst>
        <pc:docMk/>
      </pc:docMkLst>
      <pc:sldChg chg="addSp delSp modSp">
        <pc:chgData name="Maria Russo" userId="S::mrusso@wvrivers.org::308a6a1c-5aec-4443-9c21-7bd69ec53939" providerId="AD" clId="Web-{23092944-6B04-B9B8-C09B-59A26CB3EFED}" dt="2023-06-19T19:49:18.843" v="173" actId="1076"/>
        <pc:sldMkLst>
          <pc:docMk/>
          <pc:sldMk cId="1495593992" sldId="256"/>
        </pc:sldMkLst>
        <pc:spChg chg="mod">
          <ac:chgData name="Maria Russo" userId="S::mrusso@wvrivers.org::308a6a1c-5aec-4443-9c21-7bd69ec53939" providerId="AD" clId="Web-{23092944-6B04-B9B8-C09B-59A26CB3EFED}" dt="2023-06-19T19:48:41.153" v="166" actId="1076"/>
          <ac:spMkLst>
            <pc:docMk/>
            <pc:sldMk cId="1495593992" sldId="256"/>
            <ac:spMk id="2" creationId="{00000000-0000-0000-0000-000000000000}"/>
          </ac:spMkLst>
        </pc:spChg>
        <pc:spChg chg="del mod">
          <ac:chgData name="Maria Russo" userId="S::mrusso@wvrivers.org::308a6a1c-5aec-4443-9c21-7bd69ec53939" providerId="AD" clId="Web-{23092944-6B04-B9B8-C09B-59A26CB3EFED}" dt="2023-06-19T19:48:49.357" v="168"/>
          <ac:spMkLst>
            <pc:docMk/>
            <pc:sldMk cId="1495593992" sldId="256"/>
            <ac:spMk id="3" creationId="{00000000-0000-0000-0000-000000000000}"/>
          </ac:spMkLst>
        </pc:spChg>
        <pc:picChg chg="add mod">
          <ac:chgData name="Maria Russo" userId="S::mrusso@wvrivers.org::308a6a1c-5aec-4443-9c21-7bd69ec53939" providerId="AD" clId="Web-{23092944-6B04-B9B8-C09B-59A26CB3EFED}" dt="2023-06-19T19:49:18.843" v="173" actId="1076"/>
          <ac:picMkLst>
            <pc:docMk/>
            <pc:sldMk cId="1495593992" sldId="256"/>
            <ac:picMk id="4" creationId="{020A14F1-3AC6-E286-7F35-85A8D525E888}"/>
          </ac:picMkLst>
        </pc:picChg>
      </pc:sldChg>
      <pc:sldChg chg="delSp modSp modNotes">
        <pc:chgData name="Maria Russo" userId="S::mrusso@wvrivers.org::308a6a1c-5aec-4443-9c21-7bd69ec53939" providerId="AD" clId="Web-{23092944-6B04-B9B8-C09B-59A26CB3EFED}" dt="2023-06-20T13:33:24.159" v="282"/>
        <pc:sldMkLst>
          <pc:docMk/>
          <pc:sldMk cId="3030901489" sldId="257"/>
        </pc:sldMkLst>
        <pc:spChg chg="del mod">
          <ac:chgData name="Maria Russo" userId="S::mrusso@wvrivers.org::308a6a1c-5aec-4443-9c21-7bd69ec53939" providerId="AD" clId="Web-{23092944-6B04-B9B8-C09B-59A26CB3EFED}" dt="2023-06-19T19:45:17.629" v="49"/>
          <ac:spMkLst>
            <pc:docMk/>
            <pc:sldMk cId="3030901489" sldId="257"/>
            <ac:spMk id="2" creationId="{07083480-B389-90B9-D59E-DDB7D0452D5F}"/>
          </ac:spMkLst>
        </pc:spChg>
        <pc:spChg chg="mod">
          <ac:chgData name="Maria Russo" userId="S::mrusso@wvrivers.org::308a6a1c-5aec-4443-9c21-7bd69ec53939" providerId="AD" clId="Web-{23092944-6B04-B9B8-C09B-59A26CB3EFED}" dt="2023-06-19T19:48:08.371" v="151" actId="20577"/>
          <ac:spMkLst>
            <pc:docMk/>
            <pc:sldMk cId="3030901489" sldId="257"/>
            <ac:spMk id="3" creationId="{456FCFE5-2BB1-4207-C1C1-5A5228445E75}"/>
          </ac:spMkLst>
        </pc:spChg>
      </pc:sldChg>
      <pc:sldChg chg="modSp add replId modNotes">
        <pc:chgData name="Maria Russo" userId="S::mrusso@wvrivers.org::308a6a1c-5aec-4443-9c21-7bd69ec53939" providerId="AD" clId="Web-{23092944-6B04-B9B8-C09B-59A26CB3EFED}" dt="2023-06-20T13:34:41.536" v="293"/>
        <pc:sldMkLst>
          <pc:docMk/>
          <pc:sldMk cId="2771729893" sldId="258"/>
        </pc:sldMkLst>
        <pc:spChg chg="mod">
          <ac:chgData name="Maria Russo" userId="S::mrusso@wvrivers.org::308a6a1c-5aec-4443-9c21-7bd69ec53939" providerId="AD" clId="Web-{23092944-6B04-B9B8-C09B-59A26CB3EFED}" dt="2023-06-19T19:47:59.683" v="150" actId="20577"/>
          <ac:spMkLst>
            <pc:docMk/>
            <pc:sldMk cId="2771729893" sldId="258"/>
            <ac:spMk id="3" creationId="{456FCFE5-2BB1-4207-C1C1-5A5228445E75}"/>
          </ac:spMkLst>
        </pc:spChg>
      </pc:sldChg>
      <pc:sldChg chg="modSp add replId modNotes">
        <pc:chgData name="Maria Russo" userId="S::mrusso@wvrivers.org::308a6a1c-5aec-4443-9c21-7bd69ec53939" providerId="AD" clId="Web-{23092944-6B04-B9B8-C09B-59A26CB3EFED}" dt="2023-06-20T13:40:50.016" v="365"/>
        <pc:sldMkLst>
          <pc:docMk/>
          <pc:sldMk cId="2675925401" sldId="259"/>
        </pc:sldMkLst>
        <pc:spChg chg="mod">
          <ac:chgData name="Maria Russo" userId="S::mrusso@wvrivers.org::308a6a1c-5aec-4443-9c21-7bd69ec53939" providerId="AD" clId="Web-{23092944-6B04-B9B8-C09B-59A26CB3EFED}" dt="2023-06-19T19:47:54.589" v="149" actId="20577"/>
          <ac:spMkLst>
            <pc:docMk/>
            <pc:sldMk cId="2675925401" sldId="259"/>
            <ac:spMk id="3" creationId="{456FCFE5-2BB1-4207-C1C1-5A5228445E75}"/>
          </ac:spMkLst>
        </pc:spChg>
      </pc:sldChg>
      <pc:sldChg chg="addSp delSp modSp new add del mod modClrScheme chgLayout">
        <pc:chgData name="Maria Russo" userId="S::mrusso@wvrivers.org::308a6a1c-5aec-4443-9c21-7bd69ec53939" providerId="AD" clId="Web-{23092944-6B04-B9B8-C09B-59A26CB3EFED}" dt="2023-06-20T19:29:14.837" v="827" actId="20577"/>
        <pc:sldMkLst>
          <pc:docMk/>
          <pc:sldMk cId="1220588878" sldId="260"/>
        </pc:sldMkLst>
        <pc:spChg chg="mod">
          <ac:chgData name="Maria Russo" userId="S::mrusso@wvrivers.org::308a6a1c-5aec-4443-9c21-7bd69ec53939" providerId="AD" clId="Web-{23092944-6B04-B9B8-C09B-59A26CB3EFED}" dt="2023-06-19T19:50:01.141" v="191"/>
          <ac:spMkLst>
            <pc:docMk/>
            <pc:sldMk cId="1220588878" sldId="260"/>
            <ac:spMk id="2" creationId="{C15127EB-DF16-ABBA-8BAE-D300463658F1}"/>
          </ac:spMkLst>
        </pc:spChg>
        <pc:spChg chg="del">
          <ac:chgData name="Maria Russo" userId="S::mrusso@wvrivers.org::308a6a1c-5aec-4443-9c21-7bd69ec53939" providerId="AD" clId="Web-{23092944-6B04-B9B8-C09B-59A26CB3EFED}" dt="2023-06-19T19:50:01.141" v="191"/>
          <ac:spMkLst>
            <pc:docMk/>
            <pc:sldMk cId="1220588878" sldId="260"/>
            <ac:spMk id="3" creationId="{8F5BDA9D-F060-6635-B17C-73BF29520D88}"/>
          </ac:spMkLst>
        </pc:spChg>
        <pc:spChg chg="add mod">
          <ac:chgData name="Maria Russo" userId="S::mrusso@wvrivers.org::308a6a1c-5aec-4443-9c21-7bd69ec53939" providerId="AD" clId="Web-{23092944-6B04-B9B8-C09B-59A26CB3EFED}" dt="2023-06-20T14:05:55.405" v="721" actId="20577"/>
          <ac:spMkLst>
            <pc:docMk/>
            <pc:sldMk cId="1220588878" sldId="260"/>
            <ac:spMk id="4" creationId="{FC96E31C-A6D1-DC28-C616-11CA2CA17B19}"/>
          </ac:spMkLst>
        </pc:spChg>
        <pc:spChg chg="add mod">
          <ac:chgData name="Maria Russo" userId="S::mrusso@wvrivers.org::308a6a1c-5aec-4443-9c21-7bd69ec53939" providerId="AD" clId="Web-{23092944-6B04-B9B8-C09B-59A26CB3EFED}" dt="2023-06-20T14:05:18.779" v="704" actId="20577"/>
          <ac:spMkLst>
            <pc:docMk/>
            <pc:sldMk cId="1220588878" sldId="260"/>
            <ac:spMk id="8" creationId="{7E3B97CC-ACDC-1E44-09AB-FFE153E905BA}"/>
          </ac:spMkLst>
        </pc:spChg>
        <pc:spChg chg="add mod">
          <ac:chgData name="Maria Russo" userId="S::mrusso@wvrivers.org::308a6a1c-5aec-4443-9c21-7bd69ec53939" providerId="AD" clId="Web-{23092944-6B04-B9B8-C09B-59A26CB3EFED}" dt="2023-06-20T19:28:53.899" v="823" actId="20577"/>
          <ac:spMkLst>
            <pc:docMk/>
            <pc:sldMk cId="1220588878" sldId="260"/>
            <ac:spMk id="10" creationId="{415E3897-7552-F143-B92A-E3E155C3B588}"/>
          </ac:spMkLst>
        </pc:spChg>
        <pc:spChg chg="add mod">
          <ac:chgData name="Maria Russo" userId="S::mrusso@wvrivers.org::308a6a1c-5aec-4443-9c21-7bd69ec53939" providerId="AD" clId="Web-{23092944-6B04-B9B8-C09B-59A26CB3EFED}" dt="2023-06-20T14:05:23.358" v="706" actId="20577"/>
          <ac:spMkLst>
            <pc:docMk/>
            <pc:sldMk cId="1220588878" sldId="260"/>
            <ac:spMk id="12" creationId="{52D76059-7CC2-3D18-AEC2-261FEC6892EF}"/>
          </ac:spMkLst>
        </pc:spChg>
        <pc:spChg chg="add mod">
          <ac:chgData name="Maria Russo" userId="S::mrusso@wvrivers.org::308a6a1c-5aec-4443-9c21-7bd69ec53939" providerId="AD" clId="Web-{23092944-6B04-B9B8-C09B-59A26CB3EFED}" dt="2023-06-20T19:29:14.837" v="827" actId="20577"/>
          <ac:spMkLst>
            <pc:docMk/>
            <pc:sldMk cId="1220588878" sldId="260"/>
            <ac:spMk id="14" creationId="{9EA07D9F-B0D4-5A2A-3151-B90697E28B6D}"/>
          </ac:spMkLst>
        </pc:spChg>
      </pc:sldChg>
      <pc:sldChg chg="new del">
        <pc:chgData name="Maria Russo" userId="S::mrusso@wvrivers.org::308a6a1c-5aec-4443-9c21-7bd69ec53939" providerId="AD" clId="Web-{23092944-6B04-B9B8-C09B-59A26CB3EFED}" dt="2023-06-20T13:28:55.854" v="207"/>
        <pc:sldMkLst>
          <pc:docMk/>
          <pc:sldMk cId="1705811333" sldId="261"/>
        </pc:sldMkLst>
      </pc:sldChg>
      <pc:sldChg chg="add">
        <pc:chgData name="Maria Russo" userId="S::mrusso@wvrivers.org::308a6a1c-5aec-4443-9c21-7bd69ec53939" providerId="AD" clId="Web-{23092944-6B04-B9B8-C09B-59A26CB3EFED}" dt="2023-06-20T13:28:45.619" v="201"/>
        <pc:sldMkLst>
          <pc:docMk/>
          <pc:sldMk cId="1075449962" sldId="262"/>
        </pc:sldMkLst>
      </pc:sldChg>
      <pc:sldChg chg="add">
        <pc:chgData name="Maria Russo" userId="S::mrusso@wvrivers.org::308a6a1c-5aec-4443-9c21-7bd69ec53939" providerId="AD" clId="Web-{23092944-6B04-B9B8-C09B-59A26CB3EFED}" dt="2023-06-20T13:28:46.229" v="202"/>
        <pc:sldMkLst>
          <pc:docMk/>
          <pc:sldMk cId="936991978" sldId="263"/>
        </pc:sldMkLst>
      </pc:sldChg>
      <pc:sldChg chg="add">
        <pc:chgData name="Maria Russo" userId="S::mrusso@wvrivers.org::308a6a1c-5aec-4443-9c21-7bd69ec53939" providerId="AD" clId="Web-{23092944-6B04-B9B8-C09B-59A26CB3EFED}" dt="2023-06-20T13:28:46.369" v="203"/>
        <pc:sldMkLst>
          <pc:docMk/>
          <pc:sldMk cId="370856665" sldId="264"/>
        </pc:sldMkLst>
      </pc:sldChg>
      <pc:sldChg chg="add">
        <pc:chgData name="Maria Russo" userId="S::mrusso@wvrivers.org::308a6a1c-5aec-4443-9c21-7bd69ec53939" providerId="AD" clId="Web-{23092944-6B04-B9B8-C09B-59A26CB3EFED}" dt="2023-06-20T13:28:46.510" v="204"/>
        <pc:sldMkLst>
          <pc:docMk/>
          <pc:sldMk cId="1459116727" sldId="265"/>
        </pc:sldMkLst>
      </pc:sldChg>
      <pc:sldChg chg="add">
        <pc:chgData name="Maria Russo" userId="S::mrusso@wvrivers.org::308a6a1c-5aec-4443-9c21-7bd69ec53939" providerId="AD" clId="Web-{23092944-6B04-B9B8-C09B-59A26CB3EFED}" dt="2023-06-20T13:28:47.604" v="205"/>
        <pc:sldMkLst>
          <pc:docMk/>
          <pc:sldMk cId="712661463" sldId="266"/>
        </pc:sldMkLst>
      </pc:sldChg>
      <pc:sldChg chg="add">
        <pc:chgData name="Maria Russo" userId="S::mrusso@wvrivers.org::308a6a1c-5aec-4443-9c21-7bd69ec53939" providerId="AD" clId="Web-{23092944-6B04-B9B8-C09B-59A26CB3EFED}" dt="2023-06-20T13:28:47.776" v="206"/>
        <pc:sldMkLst>
          <pc:docMk/>
          <pc:sldMk cId="1618888556" sldId="267"/>
        </pc:sldMkLst>
      </pc:sldChg>
      <pc:sldChg chg="new del">
        <pc:chgData name="Maria Russo" userId="S::mrusso@wvrivers.org::308a6a1c-5aec-4443-9c21-7bd69ec53939" providerId="AD" clId="Web-{23092944-6B04-B9B8-C09B-59A26CB3EFED}" dt="2023-06-20T13:31:06.233" v="246"/>
        <pc:sldMkLst>
          <pc:docMk/>
          <pc:sldMk cId="3457770182" sldId="268"/>
        </pc:sldMkLst>
      </pc:sldChg>
      <pc:sldChg chg="addSp delSp modSp add replId modNotes">
        <pc:chgData name="Maria Russo" userId="S::mrusso@wvrivers.org::308a6a1c-5aec-4443-9c21-7bd69ec53939" providerId="AD" clId="Web-{23092944-6B04-B9B8-C09B-59A26CB3EFED}" dt="2023-06-20T19:32:08.076" v="862"/>
        <pc:sldMkLst>
          <pc:docMk/>
          <pc:sldMk cId="571719233" sldId="269"/>
        </pc:sldMkLst>
        <pc:spChg chg="mod">
          <ac:chgData name="Maria Russo" userId="S::mrusso@wvrivers.org::308a6a1c-5aec-4443-9c21-7bd69ec53939" providerId="AD" clId="Web-{23092944-6B04-B9B8-C09B-59A26CB3EFED}" dt="2023-06-20T13:32:27.954" v="263" actId="20577"/>
          <ac:spMkLst>
            <pc:docMk/>
            <pc:sldMk cId="571719233" sldId="269"/>
            <ac:spMk id="3" creationId="{456FCFE5-2BB1-4207-C1C1-5A5228445E75}"/>
          </ac:spMkLst>
        </pc:spChg>
        <pc:graphicFrameChg chg="add del mod">
          <ac:chgData name="Maria Russo" userId="S::mrusso@wvrivers.org::308a6a1c-5aec-4443-9c21-7bd69ec53939" providerId="AD" clId="Web-{23092944-6B04-B9B8-C09B-59A26CB3EFED}" dt="2023-06-20T13:32:04.094" v="248"/>
          <ac:graphicFrameMkLst>
            <pc:docMk/>
            <pc:sldMk cId="571719233" sldId="269"/>
            <ac:graphicFrameMk id="4" creationId="{AEE3FBD6-2EC3-16A6-44EF-09CA730BDD91}"/>
          </ac:graphicFrameMkLst>
        </pc:graphicFrameChg>
      </pc:sldChg>
      <pc:sldChg chg="delSp add">
        <pc:chgData name="Maria Russo" userId="S::mrusso@wvrivers.org::308a6a1c-5aec-4443-9c21-7bd69ec53939" providerId="AD" clId="Web-{23092944-6B04-B9B8-C09B-59A26CB3EFED}" dt="2023-06-20T13:39:57.062" v="344"/>
        <pc:sldMkLst>
          <pc:docMk/>
          <pc:sldMk cId="589999259" sldId="270"/>
        </pc:sldMkLst>
        <pc:spChg chg="del">
          <ac:chgData name="Maria Russo" userId="S::mrusso@wvrivers.org::308a6a1c-5aec-4443-9c21-7bd69ec53939" providerId="AD" clId="Web-{23092944-6B04-B9B8-C09B-59A26CB3EFED}" dt="2023-06-20T13:39:57.062" v="344"/>
          <ac:spMkLst>
            <pc:docMk/>
            <pc:sldMk cId="589999259" sldId="270"/>
            <ac:spMk id="6" creationId="{23609AB6-EF88-5870-E864-42C42DC1496C}"/>
          </ac:spMkLst>
        </pc:spChg>
      </pc:sldChg>
      <pc:sldChg chg="modSp add">
        <pc:chgData name="Maria Russo" userId="S::mrusso@wvrivers.org::308a6a1c-5aec-4443-9c21-7bd69ec53939" providerId="AD" clId="Web-{23092944-6B04-B9B8-C09B-59A26CB3EFED}" dt="2023-06-20T13:39:36.873" v="343" actId="20577"/>
        <pc:sldMkLst>
          <pc:docMk/>
          <pc:sldMk cId="2707457639" sldId="271"/>
        </pc:sldMkLst>
        <pc:spChg chg="mod">
          <ac:chgData name="Maria Russo" userId="S::mrusso@wvrivers.org::308a6a1c-5aec-4443-9c21-7bd69ec53939" providerId="AD" clId="Web-{23092944-6B04-B9B8-C09B-59A26CB3EFED}" dt="2023-06-20T13:39:36.873" v="343" actId="20577"/>
          <ac:spMkLst>
            <pc:docMk/>
            <pc:sldMk cId="2707457639" sldId="271"/>
            <ac:spMk id="2" creationId="{DA78F33C-7E04-40F1-9985-9A4BE771398A}"/>
          </ac:spMkLst>
        </pc:spChg>
      </pc:sldChg>
      <pc:sldChg chg="add">
        <pc:chgData name="Maria Russo" userId="S::mrusso@wvrivers.org::308a6a1c-5aec-4443-9c21-7bd69ec53939" providerId="AD" clId="Web-{23092944-6B04-B9B8-C09B-59A26CB3EFED}" dt="2023-06-20T13:30:54.905" v="240"/>
        <pc:sldMkLst>
          <pc:docMk/>
          <pc:sldMk cId="3101678646" sldId="272"/>
        </pc:sldMkLst>
      </pc:sldChg>
      <pc:sldChg chg="modSp add">
        <pc:chgData name="Maria Russo" userId="S::mrusso@wvrivers.org::308a6a1c-5aec-4443-9c21-7bd69ec53939" providerId="AD" clId="Web-{23092944-6B04-B9B8-C09B-59A26CB3EFED}" dt="2023-06-20T14:06:36.969" v="722" actId="1076"/>
        <pc:sldMkLst>
          <pc:docMk/>
          <pc:sldMk cId="1591123576" sldId="273"/>
        </pc:sldMkLst>
        <pc:picChg chg="mod">
          <ac:chgData name="Maria Russo" userId="S::mrusso@wvrivers.org::308a6a1c-5aec-4443-9c21-7bd69ec53939" providerId="AD" clId="Web-{23092944-6B04-B9B8-C09B-59A26CB3EFED}" dt="2023-06-20T14:06:36.969" v="722" actId="1076"/>
          <ac:picMkLst>
            <pc:docMk/>
            <pc:sldMk cId="1591123576" sldId="273"/>
            <ac:picMk id="5" creationId="{1908B0DD-5718-4DBE-93A2-675BAF458482}"/>
          </ac:picMkLst>
        </pc:picChg>
      </pc:sldChg>
      <pc:sldChg chg="modSp add">
        <pc:chgData name="Maria Russo" userId="S::mrusso@wvrivers.org::308a6a1c-5aec-4443-9c21-7bd69ec53939" providerId="AD" clId="Web-{23092944-6B04-B9B8-C09B-59A26CB3EFED}" dt="2023-06-20T13:38:21.559" v="328" actId="1076"/>
        <pc:sldMkLst>
          <pc:docMk/>
          <pc:sldMk cId="680951893" sldId="274"/>
        </pc:sldMkLst>
        <pc:spChg chg="mod">
          <ac:chgData name="Maria Russo" userId="S::mrusso@wvrivers.org::308a6a1c-5aec-4443-9c21-7bd69ec53939" providerId="AD" clId="Web-{23092944-6B04-B9B8-C09B-59A26CB3EFED}" dt="2023-06-20T13:38:10.605" v="327" actId="20577"/>
          <ac:spMkLst>
            <pc:docMk/>
            <pc:sldMk cId="680951893" sldId="274"/>
            <ac:spMk id="2" creationId="{BB22D548-A47E-8CC8-4938-F06D31DFFD83}"/>
          </ac:spMkLst>
        </pc:spChg>
        <pc:graphicFrameChg chg="mod">
          <ac:chgData name="Maria Russo" userId="S::mrusso@wvrivers.org::308a6a1c-5aec-4443-9c21-7bd69ec53939" providerId="AD" clId="Web-{23092944-6B04-B9B8-C09B-59A26CB3EFED}" dt="2023-06-20T13:38:21.559" v="328" actId="1076"/>
          <ac:graphicFrameMkLst>
            <pc:docMk/>
            <pc:sldMk cId="680951893" sldId="274"/>
            <ac:graphicFrameMk id="5" creationId="{0C8C057E-1F6C-5676-3C97-2DBE10732F89}"/>
          </ac:graphicFrameMkLst>
        </pc:graphicFrameChg>
      </pc:sldChg>
      <pc:sldChg chg="modSp add">
        <pc:chgData name="Maria Russo" userId="S::mrusso@wvrivers.org::308a6a1c-5aec-4443-9c21-7bd69ec53939" providerId="AD" clId="Web-{23092944-6B04-B9B8-C09B-59A26CB3EFED}" dt="2023-06-20T13:37:54.089" v="326" actId="1076"/>
        <pc:sldMkLst>
          <pc:docMk/>
          <pc:sldMk cId="1313855004" sldId="275"/>
        </pc:sldMkLst>
        <pc:spChg chg="mod">
          <ac:chgData name="Maria Russo" userId="S::mrusso@wvrivers.org::308a6a1c-5aec-4443-9c21-7bd69ec53939" providerId="AD" clId="Web-{23092944-6B04-B9B8-C09B-59A26CB3EFED}" dt="2023-06-20T13:37:54.089" v="326" actId="1076"/>
          <ac:spMkLst>
            <pc:docMk/>
            <pc:sldMk cId="1313855004" sldId="275"/>
            <ac:spMk id="2" creationId="{7A2C2C68-E7ED-4EF5-A714-928F8D69F52C}"/>
          </ac:spMkLst>
        </pc:spChg>
      </pc:sldChg>
      <pc:sldChg chg="add">
        <pc:chgData name="Maria Russo" userId="S::mrusso@wvrivers.org::308a6a1c-5aec-4443-9c21-7bd69ec53939" providerId="AD" clId="Web-{23092944-6B04-B9B8-C09B-59A26CB3EFED}" dt="2023-06-20T13:30:55.405" v="244"/>
        <pc:sldMkLst>
          <pc:docMk/>
          <pc:sldMk cId="2425065445" sldId="276"/>
        </pc:sldMkLst>
      </pc:sldChg>
      <pc:sldChg chg="addSp modSp add">
        <pc:chgData name="Maria Russo" userId="S::mrusso@wvrivers.org::308a6a1c-5aec-4443-9c21-7bd69ec53939" providerId="AD" clId="Web-{23092944-6B04-B9B8-C09B-59A26CB3EFED}" dt="2023-06-20T14:06:58.110" v="725" actId="1076"/>
        <pc:sldMkLst>
          <pc:docMk/>
          <pc:sldMk cId="2796008965" sldId="277"/>
        </pc:sldMkLst>
        <pc:spChg chg="mod">
          <ac:chgData name="Maria Russo" userId="S::mrusso@wvrivers.org::308a6a1c-5aec-4443-9c21-7bd69ec53939" providerId="AD" clId="Web-{23092944-6B04-B9B8-C09B-59A26CB3EFED}" dt="2023-06-20T13:36:06.726" v="312" actId="20577"/>
          <ac:spMkLst>
            <pc:docMk/>
            <pc:sldMk cId="2796008965" sldId="277"/>
            <ac:spMk id="2" creationId="{00000000-0000-0000-0000-000000000000}"/>
          </ac:spMkLst>
        </pc:spChg>
        <pc:spChg chg="mod">
          <ac:chgData name="Maria Russo" userId="S::mrusso@wvrivers.org::308a6a1c-5aec-4443-9c21-7bd69ec53939" providerId="AD" clId="Web-{23092944-6B04-B9B8-C09B-59A26CB3EFED}" dt="2023-06-20T14:06:52.360" v="724" actId="20577"/>
          <ac:spMkLst>
            <pc:docMk/>
            <pc:sldMk cId="2796008965" sldId="277"/>
            <ac:spMk id="3" creationId="{00000000-0000-0000-0000-000000000000}"/>
          </ac:spMkLst>
        </pc:spChg>
        <pc:spChg chg="mod">
          <ac:chgData name="Maria Russo" userId="S::mrusso@wvrivers.org::308a6a1c-5aec-4443-9c21-7bd69ec53939" providerId="AD" clId="Web-{23092944-6B04-B9B8-C09B-59A26CB3EFED}" dt="2023-06-20T14:06:58.110" v="725" actId="1076"/>
          <ac:spMkLst>
            <pc:docMk/>
            <pc:sldMk cId="2796008965" sldId="277"/>
            <ac:spMk id="5" creationId="{B9E8C80B-17A7-498E-8FAD-925952A4FABD}"/>
          </ac:spMkLst>
        </pc:spChg>
        <pc:spChg chg="add mod">
          <ac:chgData name="Maria Russo" userId="S::mrusso@wvrivers.org::308a6a1c-5aec-4443-9c21-7bd69ec53939" providerId="AD" clId="Web-{23092944-6B04-B9B8-C09B-59A26CB3EFED}" dt="2023-06-20T13:36:27.368" v="319" actId="1076"/>
          <ac:spMkLst>
            <pc:docMk/>
            <pc:sldMk cId="2796008965" sldId="277"/>
            <ac:spMk id="6" creationId="{014B6FA4-FA2D-0791-F1AA-A4409704B9FC}"/>
          </ac:spMkLst>
        </pc:spChg>
        <pc:picChg chg="mod">
          <ac:chgData name="Maria Russo" userId="S::mrusso@wvrivers.org::308a6a1c-5aec-4443-9c21-7bd69ec53939" providerId="AD" clId="Web-{23092944-6B04-B9B8-C09B-59A26CB3EFED}" dt="2023-06-20T13:36:12.570" v="313" actId="14100"/>
          <ac:picMkLst>
            <pc:docMk/>
            <pc:sldMk cId="2796008965" sldId="277"/>
            <ac:picMk id="1030" creationId="{00000000-0000-0000-0000-000000000000}"/>
          </ac:picMkLst>
        </pc:picChg>
      </pc:sldChg>
      <pc:sldChg chg="modSp add replId">
        <pc:chgData name="Maria Russo" userId="S::mrusso@wvrivers.org::308a6a1c-5aec-4443-9c21-7bd69ec53939" providerId="AD" clId="Web-{23092944-6B04-B9B8-C09B-59A26CB3EFED}" dt="2023-06-20T19:38:47.289" v="864" actId="20577"/>
        <pc:sldMkLst>
          <pc:docMk/>
          <pc:sldMk cId="2160917817" sldId="278"/>
        </pc:sldMkLst>
        <pc:spChg chg="mod">
          <ac:chgData name="Maria Russo" userId="S::mrusso@wvrivers.org::308a6a1c-5aec-4443-9c21-7bd69ec53939" providerId="AD" clId="Web-{23092944-6B04-B9B8-C09B-59A26CB3EFED}" dt="2023-06-20T19:38:47.289" v="864" actId="20577"/>
          <ac:spMkLst>
            <pc:docMk/>
            <pc:sldMk cId="2160917817" sldId="278"/>
            <ac:spMk id="3" creationId="{456FCFE5-2BB1-4207-C1C1-5A5228445E75}"/>
          </ac:spMkLst>
        </pc:spChg>
      </pc:sldChg>
      <pc:sldChg chg="modSp add replId">
        <pc:chgData name="Maria Russo" userId="S::mrusso@wvrivers.org::308a6a1c-5aec-4443-9c21-7bd69ec53939" providerId="AD" clId="Web-{23092944-6B04-B9B8-C09B-59A26CB3EFED}" dt="2023-06-20T19:39:57.651" v="871" actId="20577"/>
        <pc:sldMkLst>
          <pc:docMk/>
          <pc:sldMk cId="2186764727" sldId="279"/>
        </pc:sldMkLst>
        <pc:spChg chg="mod">
          <ac:chgData name="Maria Russo" userId="S::mrusso@wvrivers.org::308a6a1c-5aec-4443-9c21-7bd69ec53939" providerId="AD" clId="Web-{23092944-6B04-B9B8-C09B-59A26CB3EFED}" dt="2023-06-20T19:39:57.651" v="871" actId="20577"/>
          <ac:spMkLst>
            <pc:docMk/>
            <pc:sldMk cId="2186764727" sldId="279"/>
            <ac:spMk id="3" creationId="{456FCFE5-2BB1-4207-C1C1-5A5228445E75}"/>
          </ac:spMkLst>
        </pc:spChg>
      </pc:sldChg>
      <pc:sldChg chg="modSp new del">
        <pc:chgData name="Maria Russo" userId="S::mrusso@wvrivers.org::308a6a1c-5aec-4443-9c21-7bd69ec53939" providerId="AD" clId="Web-{23092944-6B04-B9B8-C09B-59A26CB3EFED}" dt="2023-06-20T19:18:05.726" v="741"/>
        <pc:sldMkLst>
          <pc:docMk/>
          <pc:sldMk cId="272968005" sldId="280"/>
        </pc:sldMkLst>
        <pc:spChg chg="mod">
          <ac:chgData name="Maria Russo" userId="S::mrusso@wvrivers.org::308a6a1c-5aec-4443-9c21-7bd69ec53939" providerId="AD" clId="Web-{23092944-6B04-B9B8-C09B-59A26CB3EFED}" dt="2023-06-20T19:17:59.491" v="740" actId="20577"/>
          <ac:spMkLst>
            <pc:docMk/>
            <pc:sldMk cId="272968005" sldId="280"/>
            <ac:spMk id="2" creationId="{468DCF8F-48C4-E7B8-66A1-E54D1F79F36A}"/>
          </ac:spMkLst>
        </pc:spChg>
      </pc:sldChg>
      <pc:sldMasterChg chg="addSldLayout">
        <pc:chgData name="Maria Russo" userId="S::mrusso@wvrivers.org::308a6a1c-5aec-4443-9c21-7bd69ec53939" providerId="AD" clId="Web-{23092944-6B04-B9B8-C09B-59A26CB3EFED}" dt="2023-06-20T13:30:54.905" v="240"/>
        <pc:sldMasterMkLst>
          <pc:docMk/>
          <pc:sldMasterMk cId="3129496814" sldId="2147483648"/>
        </pc:sldMasterMkLst>
        <pc:sldLayoutChg chg="add replId">
          <pc:chgData name="Maria Russo" userId="S::mrusso@wvrivers.org::308a6a1c-5aec-4443-9c21-7bd69ec53939" providerId="AD" clId="Web-{23092944-6B04-B9B8-C09B-59A26CB3EFED}" dt="2023-06-20T13:30:54.905" v="240"/>
          <pc:sldLayoutMkLst>
            <pc:docMk/>
            <pc:sldMasterMk cId="3129496814" sldId="2147483648"/>
            <pc:sldLayoutMk cId="3791995109"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D687B-C223-41E7-AAED-ABEB083AFC2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3BC663F-EDBA-41E3-B1BD-706839230D98}">
      <dgm:prSet/>
      <dgm:spPr/>
      <dgm:t>
        <a:bodyPr/>
        <a:lstStyle/>
        <a:p>
          <a:r>
            <a:rPr lang="en-US" b="0" i="0"/>
            <a:t>Liver Disease</a:t>
          </a:r>
          <a:endParaRPr lang="en-US"/>
        </a:p>
      </dgm:t>
    </dgm:pt>
    <dgm:pt modelId="{CE90B3DD-0B82-49A9-9C05-F34C85FE0516}" type="parTrans" cxnId="{EC59141D-BF74-4FCF-94BC-2F744EB61203}">
      <dgm:prSet/>
      <dgm:spPr/>
      <dgm:t>
        <a:bodyPr/>
        <a:lstStyle/>
        <a:p>
          <a:endParaRPr lang="en-US"/>
        </a:p>
      </dgm:t>
    </dgm:pt>
    <dgm:pt modelId="{432F007C-F74E-4B35-9613-805B0B8E3928}" type="sibTrans" cxnId="{EC59141D-BF74-4FCF-94BC-2F744EB61203}">
      <dgm:prSet/>
      <dgm:spPr/>
      <dgm:t>
        <a:bodyPr/>
        <a:lstStyle/>
        <a:p>
          <a:endParaRPr lang="en-US"/>
        </a:p>
      </dgm:t>
    </dgm:pt>
    <dgm:pt modelId="{39AEDE40-2950-4ECA-A017-840E8CB9C710}">
      <dgm:prSet/>
      <dgm:spPr/>
      <dgm:t>
        <a:bodyPr/>
        <a:lstStyle/>
        <a:p>
          <a:r>
            <a:rPr lang="en-US" b="0" i="0"/>
            <a:t>Hyperuricemia</a:t>
          </a:r>
          <a:endParaRPr lang="en-US"/>
        </a:p>
      </dgm:t>
    </dgm:pt>
    <dgm:pt modelId="{FF70ABF3-B92A-4E5D-8A48-1D1FD7AD530A}" type="parTrans" cxnId="{7331282C-4C68-457E-8DEF-9CFC53BAB931}">
      <dgm:prSet/>
      <dgm:spPr/>
      <dgm:t>
        <a:bodyPr/>
        <a:lstStyle/>
        <a:p>
          <a:endParaRPr lang="en-US"/>
        </a:p>
      </dgm:t>
    </dgm:pt>
    <dgm:pt modelId="{E0563AA1-973C-468C-B431-4A0C39830E5F}" type="sibTrans" cxnId="{7331282C-4C68-457E-8DEF-9CFC53BAB931}">
      <dgm:prSet/>
      <dgm:spPr/>
      <dgm:t>
        <a:bodyPr/>
        <a:lstStyle/>
        <a:p>
          <a:endParaRPr lang="en-US"/>
        </a:p>
      </dgm:t>
    </dgm:pt>
    <dgm:pt modelId="{BC9B3191-EFBB-4134-BEA2-5CA2CC1DB948}" type="pres">
      <dgm:prSet presAssocID="{A69D687B-C223-41E7-AAED-ABEB083AFC22}" presName="hierChild1" presStyleCnt="0">
        <dgm:presLayoutVars>
          <dgm:chPref val="1"/>
          <dgm:dir/>
          <dgm:animOne val="branch"/>
          <dgm:animLvl val="lvl"/>
          <dgm:resizeHandles/>
        </dgm:presLayoutVars>
      </dgm:prSet>
      <dgm:spPr/>
    </dgm:pt>
    <dgm:pt modelId="{8E60F5ED-52E6-47E5-9AA5-A2BA719B7D63}" type="pres">
      <dgm:prSet presAssocID="{33BC663F-EDBA-41E3-B1BD-706839230D98}" presName="hierRoot1" presStyleCnt="0"/>
      <dgm:spPr/>
    </dgm:pt>
    <dgm:pt modelId="{B6E44185-7B8B-4162-8C54-2340A297B84A}" type="pres">
      <dgm:prSet presAssocID="{33BC663F-EDBA-41E3-B1BD-706839230D98}" presName="composite" presStyleCnt="0"/>
      <dgm:spPr/>
    </dgm:pt>
    <dgm:pt modelId="{D5ABBFCC-B962-46DE-8BC2-0A5A6D6A7353}" type="pres">
      <dgm:prSet presAssocID="{33BC663F-EDBA-41E3-B1BD-706839230D98}" presName="background" presStyleLbl="node0" presStyleIdx="0" presStyleCnt="2"/>
      <dgm:spPr/>
    </dgm:pt>
    <dgm:pt modelId="{ED37632E-2C4E-4C4D-A559-9769183F1EDC}" type="pres">
      <dgm:prSet presAssocID="{33BC663F-EDBA-41E3-B1BD-706839230D98}" presName="text" presStyleLbl="fgAcc0" presStyleIdx="0" presStyleCnt="2">
        <dgm:presLayoutVars>
          <dgm:chPref val="3"/>
        </dgm:presLayoutVars>
      </dgm:prSet>
      <dgm:spPr/>
    </dgm:pt>
    <dgm:pt modelId="{04E8BA7E-7D87-4C9E-9201-8425DC3DE27C}" type="pres">
      <dgm:prSet presAssocID="{33BC663F-EDBA-41E3-B1BD-706839230D98}" presName="hierChild2" presStyleCnt="0"/>
      <dgm:spPr/>
    </dgm:pt>
    <dgm:pt modelId="{B322612B-7CD9-4AB5-BDE6-3AB36510452A}" type="pres">
      <dgm:prSet presAssocID="{39AEDE40-2950-4ECA-A017-840E8CB9C710}" presName="hierRoot1" presStyleCnt="0"/>
      <dgm:spPr/>
    </dgm:pt>
    <dgm:pt modelId="{17658533-9E34-4903-BF5B-24912CBA71A1}" type="pres">
      <dgm:prSet presAssocID="{39AEDE40-2950-4ECA-A017-840E8CB9C710}" presName="composite" presStyleCnt="0"/>
      <dgm:spPr/>
    </dgm:pt>
    <dgm:pt modelId="{CE920AED-2393-4C00-8E75-7FA46FEC82FD}" type="pres">
      <dgm:prSet presAssocID="{39AEDE40-2950-4ECA-A017-840E8CB9C710}" presName="background" presStyleLbl="node0" presStyleIdx="1" presStyleCnt="2"/>
      <dgm:spPr/>
    </dgm:pt>
    <dgm:pt modelId="{EC94FC8E-7642-4DB2-9AE8-40FD1ECBA799}" type="pres">
      <dgm:prSet presAssocID="{39AEDE40-2950-4ECA-A017-840E8CB9C710}" presName="text" presStyleLbl="fgAcc0" presStyleIdx="1" presStyleCnt="2">
        <dgm:presLayoutVars>
          <dgm:chPref val="3"/>
        </dgm:presLayoutVars>
      </dgm:prSet>
      <dgm:spPr/>
    </dgm:pt>
    <dgm:pt modelId="{136754E4-AA16-48F4-B052-5F59856299ED}" type="pres">
      <dgm:prSet presAssocID="{39AEDE40-2950-4ECA-A017-840E8CB9C710}" presName="hierChild2" presStyleCnt="0"/>
      <dgm:spPr/>
    </dgm:pt>
  </dgm:ptLst>
  <dgm:cxnLst>
    <dgm:cxn modelId="{EC59141D-BF74-4FCF-94BC-2F744EB61203}" srcId="{A69D687B-C223-41E7-AAED-ABEB083AFC22}" destId="{33BC663F-EDBA-41E3-B1BD-706839230D98}" srcOrd="0" destOrd="0" parTransId="{CE90B3DD-0B82-49A9-9C05-F34C85FE0516}" sibTransId="{432F007C-F74E-4B35-9613-805B0B8E3928}"/>
    <dgm:cxn modelId="{7331282C-4C68-457E-8DEF-9CFC53BAB931}" srcId="{A69D687B-C223-41E7-AAED-ABEB083AFC22}" destId="{39AEDE40-2950-4ECA-A017-840E8CB9C710}" srcOrd="1" destOrd="0" parTransId="{FF70ABF3-B92A-4E5D-8A48-1D1FD7AD530A}" sibTransId="{E0563AA1-973C-468C-B431-4A0C39830E5F}"/>
    <dgm:cxn modelId="{9E3DB791-5F38-46AF-8658-F8928464485C}" type="presOf" srcId="{39AEDE40-2950-4ECA-A017-840E8CB9C710}" destId="{EC94FC8E-7642-4DB2-9AE8-40FD1ECBA799}" srcOrd="0" destOrd="0" presId="urn:microsoft.com/office/officeart/2005/8/layout/hierarchy1"/>
    <dgm:cxn modelId="{FB9A58D4-DA11-4D68-AF4B-70CF16173867}" type="presOf" srcId="{33BC663F-EDBA-41E3-B1BD-706839230D98}" destId="{ED37632E-2C4E-4C4D-A559-9769183F1EDC}" srcOrd="0" destOrd="0" presId="urn:microsoft.com/office/officeart/2005/8/layout/hierarchy1"/>
    <dgm:cxn modelId="{A706A6EF-1177-4252-A5BB-69CC7C1A0203}" type="presOf" srcId="{A69D687B-C223-41E7-AAED-ABEB083AFC22}" destId="{BC9B3191-EFBB-4134-BEA2-5CA2CC1DB948}" srcOrd="0" destOrd="0" presId="urn:microsoft.com/office/officeart/2005/8/layout/hierarchy1"/>
    <dgm:cxn modelId="{214F32B9-EB11-444E-A832-53D71D9F54C6}" type="presParOf" srcId="{BC9B3191-EFBB-4134-BEA2-5CA2CC1DB948}" destId="{8E60F5ED-52E6-47E5-9AA5-A2BA719B7D63}" srcOrd="0" destOrd="0" presId="urn:microsoft.com/office/officeart/2005/8/layout/hierarchy1"/>
    <dgm:cxn modelId="{BB712EAC-955C-4B8E-AD92-C73159CD607A}" type="presParOf" srcId="{8E60F5ED-52E6-47E5-9AA5-A2BA719B7D63}" destId="{B6E44185-7B8B-4162-8C54-2340A297B84A}" srcOrd="0" destOrd="0" presId="urn:microsoft.com/office/officeart/2005/8/layout/hierarchy1"/>
    <dgm:cxn modelId="{3F4D77FA-7D74-45F8-8140-041710654DE2}" type="presParOf" srcId="{B6E44185-7B8B-4162-8C54-2340A297B84A}" destId="{D5ABBFCC-B962-46DE-8BC2-0A5A6D6A7353}" srcOrd="0" destOrd="0" presId="urn:microsoft.com/office/officeart/2005/8/layout/hierarchy1"/>
    <dgm:cxn modelId="{D8A29FF2-DE25-4DB5-B3BB-596BD5322836}" type="presParOf" srcId="{B6E44185-7B8B-4162-8C54-2340A297B84A}" destId="{ED37632E-2C4E-4C4D-A559-9769183F1EDC}" srcOrd="1" destOrd="0" presId="urn:microsoft.com/office/officeart/2005/8/layout/hierarchy1"/>
    <dgm:cxn modelId="{CB587B76-BC6B-4B3C-9F87-9F9900BC05F1}" type="presParOf" srcId="{8E60F5ED-52E6-47E5-9AA5-A2BA719B7D63}" destId="{04E8BA7E-7D87-4C9E-9201-8425DC3DE27C}" srcOrd="1" destOrd="0" presId="urn:microsoft.com/office/officeart/2005/8/layout/hierarchy1"/>
    <dgm:cxn modelId="{F7618C69-D0F7-45B9-98FD-EEF6029494C0}" type="presParOf" srcId="{BC9B3191-EFBB-4134-BEA2-5CA2CC1DB948}" destId="{B322612B-7CD9-4AB5-BDE6-3AB36510452A}" srcOrd="1" destOrd="0" presId="urn:microsoft.com/office/officeart/2005/8/layout/hierarchy1"/>
    <dgm:cxn modelId="{9D3D5701-E710-4724-BDE9-1561A127C9BB}" type="presParOf" srcId="{B322612B-7CD9-4AB5-BDE6-3AB36510452A}" destId="{17658533-9E34-4903-BF5B-24912CBA71A1}" srcOrd="0" destOrd="0" presId="urn:microsoft.com/office/officeart/2005/8/layout/hierarchy1"/>
    <dgm:cxn modelId="{367F1ADC-E30A-436A-A1D5-04BC9B8EB951}" type="presParOf" srcId="{17658533-9E34-4903-BF5B-24912CBA71A1}" destId="{CE920AED-2393-4C00-8E75-7FA46FEC82FD}" srcOrd="0" destOrd="0" presId="urn:microsoft.com/office/officeart/2005/8/layout/hierarchy1"/>
    <dgm:cxn modelId="{C944AD49-BE87-4DA9-8FF5-81CE6EE25948}" type="presParOf" srcId="{17658533-9E34-4903-BF5B-24912CBA71A1}" destId="{EC94FC8E-7642-4DB2-9AE8-40FD1ECBA799}" srcOrd="1" destOrd="0" presId="urn:microsoft.com/office/officeart/2005/8/layout/hierarchy1"/>
    <dgm:cxn modelId="{A05E1DA0-B9A5-43FD-BAFA-F50C6245F987}" type="presParOf" srcId="{B322612B-7CD9-4AB5-BDE6-3AB36510452A}" destId="{136754E4-AA16-48F4-B052-5F59856299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BBFCC-B962-46DE-8BC2-0A5A6D6A7353}">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7632E-2C4E-4C4D-A559-9769183F1EDC}">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b="0" i="0" kern="1200"/>
            <a:t>Liver Disease</a:t>
          </a:r>
          <a:endParaRPr lang="en-US" sz="5200" kern="1200"/>
        </a:p>
      </dsp:txBody>
      <dsp:txXfrm>
        <a:off x="681328" y="570834"/>
        <a:ext cx="4425508" cy="2747791"/>
      </dsp:txXfrm>
    </dsp:sp>
    <dsp:sp modelId="{CE920AED-2393-4C00-8E75-7FA46FEC82FD}">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4FC8E-7642-4DB2-9AE8-40FD1ECBA799}">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b="0" i="0" kern="1200"/>
            <a:t>Hyperuricemia</a:t>
          </a:r>
          <a:endParaRPr lang="en-US" sz="5200" kern="1200"/>
        </a:p>
      </dsp:txBody>
      <dsp:txXfrm>
        <a:off x="6299253" y="570834"/>
        <a:ext cx="4425508" cy="27477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27A2F-6241-4362-94C6-259318B2F4C0}" type="datetimeFigureOut">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D1EC1-B310-4E8B-99FD-D2E3F245A208}" type="slidenum">
              <a:t>‹#›</a:t>
            </a:fld>
            <a:endParaRPr lang="en-US"/>
          </a:p>
        </p:txBody>
      </p:sp>
    </p:spTree>
    <p:extLst>
      <p:ext uri="{BB962C8B-B14F-4D97-AF65-F5344CB8AC3E}">
        <p14:creationId xmlns:p14="http://schemas.microsoft.com/office/powerpoint/2010/main" val="370228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s.usgs.gov/sir/2022/5067/sir20225067.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ciencebase.gov/catalog/item/60db3fe9d34e596d2ba5c8f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Our first speaker is Jenna Dodson. </a:t>
            </a:r>
          </a:p>
          <a:p>
            <a:endParaRPr lang="en-US">
              <a:ea typeface="Calibri"/>
              <a:cs typeface="Calibri"/>
            </a:endParaRPr>
          </a:p>
          <a:p>
            <a:r>
              <a:rPr lang="en-US"/>
              <a:t>Jenna is the staff scientist at West Virginia Rivers Coalition. She has international experience as an academic researcher and extension agent, and enjoys bridging the gaps between science, policy, and the public.</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B8D1EC1-B310-4E8B-99FD-D2E3F245A208}" type="slidenum">
              <a:t>3</a:t>
            </a:fld>
            <a:endParaRPr lang="en-US"/>
          </a:p>
        </p:txBody>
      </p:sp>
    </p:spTree>
    <p:extLst>
      <p:ext uri="{BB962C8B-B14F-4D97-AF65-F5344CB8AC3E}">
        <p14:creationId xmlns:p14="http://schemas.microsoft.com/office/powerpoint/2010/main" val="220136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Our next speaker is WV Delegate Evan Hansen. </a:t>
            </a:r>
          </a:p>
          <a:p>
            <a:endParaRPr lang="en-US">
              <a:ea typeface="Calibri"/>
              <a:cs typeface="Calibri"/>
            </a:endParaRPr>
          </a:p>
          <a:p>
            <a:r>
              <a:rPr lang="en-US"/>
              <a:t>Evan founded Downstream Strategies in 1997. For a wide range of science, policy, planning, and economic development projects, he manages interdisciplinary research teams, performs quantitative and qualitative analyses, provides litigation support, and communicates results with policymakers, local leaders, private companies, and nonprofit organizations. Elected to the West Virginia House of Delegates in 2018, Delegate Hansen serves on multiple committees including Energy &amp; Manufacturing and Natural Resources, as well as the Joint Commission on State Water 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B8D1EC1-B310-4E8B-99FD-D2E3F245A208}" type="slidenum">
              <a:t>19</a:t>
            </a:fld>
            <a:endParaRPr lang="en-US"/>
          </a:p>
        </p:txBody>
      </p:sp>
    </p:spTree>
    <p:extLst>
      <p:ext uri="{BB962C8B-B14F-4D97-AF65-F5344CB8AC3E}">
        <p14:creationId xmlns:p14="http://schemas.microsoft.com/office/powerpoint/2010/main" val="24536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Our next speaker is Scott </a:t>
            </a:r>
            <a:r>
              <a:rPr lang="en-US" err="1">
                <a:ea typeface="Calibri"/>
                <a:cs typeface="Calibri"/>
              </a:rPr>
              <a:t>Mandirola</a:t>
            </a:r>
            <a:r>
              <a:rPr lang="en-US">
                <a:ea typeface="Calibri"/>
                <a:cs typeface="Calibri"/>
              </a:rPr>
              <a:t>, Deputy Cabinet Secretary of the West Virginia Department of Environmental Protection. </a:t>
            </a:r>
            <a:r>
              <a:rPr lang="en-US" err="1"/>
              <a:t>Mandirola</a:t>
            </a:r>
            <a:r>
              <a:rPr lang="en-US"/>
              <a:t> joined the WVDEP, Division of Water and Waste Management in April 2006, and was named Director of the division in 2010. While he continued to hold that position, </a:t>
            </a:r>
            <a:r>
              <a:rPr lang="en-US" err="1"/>
              <a:t>Mandirola</a:t>
            </a:r>
            <a:r>
              <a:rPr lang="en-US"/>
              <a:t> was appointed Deputy Cabinet Secretary of WVDEP in June 2015 and served in both roles until July 2018. He is now the Deputy Cabinet Secretary for External Affairs, as well as the Chief Science Officer. </a:t>
            </a:r>
            <a:r>
              <a:rPr lang="en-US" err="1"/>
              <a:t>Mandirola</a:t>
            </a:r>
            <a:r>
              <a:rPr lang="en-US"/>
              <a:t> serves as the liaison between the WVDEP and outside groups such as the state legislature, federal legislators, other West Virginia State agencies including the Department of Commerce, Environmental Council of the States, EPA, USACE and the Ohio River Valley Water Sanitation Commission (ORSANCO).</a:t>
            </a:r>
            <a:endParaRPr lang="en-US">
              <a:ea typeface="Calibri"/>
              <a:cs typeface="Calibri"/>
            </a:endParaRPr>
          </a:p>
        </p:txBody>
      </p:sp>
      <p:sp>
        <p:nvSpPr>
          <p:cNvPr id="4" name="Slide Number Placeholder 3"/>
          <p:cNvSpPr>
            <a:spLocks noGrp="1"/>
          </p:cNvSpPr>
          <p:nvPr>
            <p:ph type="sldNum" sz="quarter" idx="5"/>
          </p:nvPr>
        </p:nvSpPr>
        <p:spPr/>
        <p:txBody>
          <a:bodyPr/>
          <a:lstStyle/>
          <a:p>
            <a:fld id="{1B8D1EC1-B310-4E8B-99FD-D2E3F245A208}" type="slidenum">
              <a:rPr lang="en-US"/>
              <a:t>20</a:t>
            </a:fld>
            <a:endParaRPr lang="en-US"/>
          </a:p>
        </p:txBody>
      </p:sp>
    </p:spTree>
    <p:extLst>
      <p:ext uri="{BB962C8B-B14F-4D97-AF65-F5344CB8AC3E}">
        <p14:creationId xmlns:p14="http://schemas.microsoft.com/office/powerpoint/2010/main" val="90720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What</a:t>
            </a:r>
            <a:r>
              <a:rPr lang="en-US" sz="1200" b="0" i="0" kern="1200" baseline="0">
                <a:solidFill>
                  <a:schemeClr val="tx1"/>
                </a:solidFill>
                <a:effectLst/>
                <a:latin typeface="+mn-lt"/>
                <a:ea typeface="+mn-ea"/>
                <a:cs typeface="+mn-cs"/>
              </a:rPr>
              <a:t> makes a PFAS a PFAS? </a:t>
            </a:r>
            <a:r>
              <a:rPr lang="en-US" sz="1200" b="0" i="0" kern="1200">
                <a:solidFill>
                  <a:schemeClr val="tx1"/>
                </a:solidFill>
                <a:effectLst/>
                <a:latin typeface="+mn-lt"/>
                <a:ea typeface="+mn-ea"/>
                <a:cs typeface="+mn-cs"/>
              </a:rPr>
              <a:t>PFAS molecules have a chain of linked carbon and fluorine atoms. Because the carbon-fluorine bond is one of the strongest, these chemicals do not degrade easily in the environment,</a:t>
            </a:r>
            <a:r>
              <a:rPr lang="en-US" sz="1200" b="0" i="0" kern="1200" baseline="0">
                <a:solidFill>
                  <a:schemeClr val="tx1"/>
                </a:solidFill>
                <a:effectLst/>
                <a:latin typeface="+mn-lt"/>
                <a:ea typeface="+mn-ea"/>
                <a:cs typeface="+mn-cs"/>
              </a:rPr>
              <a:t> and are considered “forever chemicals” </a:t>
            </a: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a:t>There are around 10,000-12,000 types of PFAS, about 600 used in the United States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Their non-stick, waterproof, and stain resistant properties are favorable for use in nearly all industries, and most consumer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Graphic from: https://www.researchgate.net/figure/Chemical-structure-of-perfluorooctanoic-acid-PFOA_fig1_328674109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a:t>Major sources of PFAS contamination include industrial manufacturing facilities, wastewater treatment plants, landfills, </a:t>
            </a:r>
            <a:r>
              <a:rPr lang="en-US" err="1"/>
              <a:t>biosolids</a:t>
            </a:r>
            <a:r>
              <a:rPr lang="en-US"/>
              <a:t> (sewage sludge), military bases, and airports</a:t>
            </a:r>
          </a:p>
          <a:p>
            <a:pPr marL="171450" indent="-171450">
              <a:buFont typeface="Arial" panose="020B0604020202020204" pitchFamily="34" charset="0"/>
              <a:buChar char="•"/>
            </a:pPr>
            <a:r>
              <a:rPr lang="en-US"/>
              <a:t>PFAS from these sources can contaminate waterbodies through direct discharge, runoff, and/or air deposition</a:t>
            </a:r>
          </a:p>
          <a:p>
            <a:pPr marL="171450" indent="-171450">
              <a:buFont typeface="Arial" panose="020B0604020202020204" pitchFamily="34" charset="0"/>
              <a:buChar char="•"/>
            </a:pPr>
            <a:r>
              <a:rPr lang="en-US"/>
              <a:t>Many industrial manufacturing facilities discharge wastewater with detectable levels of PFAS into rivers or streams</a:t>
            </a:r>
            <a:endParaRPr lang="en-US" baseline="0"/>
          </a:p>
          <a:p>
            <a:pPr marL="171450" indent="-171450">
              <a:buFont typeface="Arial" panose="020B0604020202020204" pitchFamily="34" charset="0"/>
              <a:buChar char="•"/>
            </a:pPr>
            <a:r>
              <a:rPr lang="en-US"/>
              <a:t>Groundwater is also susceptible to PFAS contamination, particularly from the usage of fire-fighting foam at military bases and airports</a:t>
            </a:r>
          </a:p>
          <a:p>
            <a:pPr marL="171450" indent="-171450">
              <a:buFont typeface="Arial" panose="020B0604020202020204" pitchFamily="34" charset="0"/>
              <a:buChar char="•"/>
            </a:pPr>
            <a:r>
              <a:rPr lang="en-US" sz="1200" kern="1200">
                <a:solidFill>
                  <a:schemeClr val="tx1"/>
                </a:solidFill>
                <a:effectLst/>
                <a:latin typeface="+mn-lt"/>
                <a:ea typeface="+mn-ea"/>
                <a:cs typeface="+mn-cs"/>
              </a:rPr>
              <a:t>Here in West Virginia, industrial facilities, military installations, and airports are known sources of contamination:</a:t>
            </a:r>
          </a:p>
          <a:p>
            <a:pPr marL="628650" lvl="1" indent="-171450">
              <a:buFont typeface="Arial" panose="020B0604020202020204" pitchFamily="34" charset="0"/>
              <a:buChar char="•"/>
            </a:pPr>
            <a:r>
              <a:rPr lang="en-US" kern="1200" err="1">
                <a:solidFill>
                  <a:schemeClr val="tx1"/>
                </a:solidFill>
                <a:effectLst/>
                <a:latin typeface="+mn-lt"/>
                <a:ea typeface="+mn-ea"/>
                <a:cs typeface="+mn-cs"/>
              </a:rPr>
              <a:t>Chemours</a:t>
            </a:r>
            <a:r>
              <a:rPr lang="en-US" kern="1200" baseline="0">
                <a:solidFill>
                  <a:schemeClr val="tx1"/>
                </a:solidFill>
                <a:effectLst/>
                <a:latin typeface="+mn-lt"/>
                <a:ea typeface="+mn-ea"/>
                <a:cs typeface="+mn-cs"/>
              </a:rPr>
              <a:t> manufacturing plant in Parkersburg (severely contaminated in drinking water 40 years ago, and continues to discharge PFAS into the Ohio River) </a:t>
            </a:r>
          </a:p>
          <a:p>
            <a:pPr marL="628650" lvl="1" indent="-171450">
              <a:buFont typeface="Arial" panose="020B0604020202020204" pitchFamily="34" charset="0"/>
              <a:buChar char="•"/>
            </a:pPr>
            <a:r>
              <a:rPr lang="en-US" kern="1200" baseline="0">
                <a:solidFill>
                  <a:schemeClr val="tx1"/>
                </a:solidFill>
                <a:effectLst/>
                <a:latin typeface="+mn-lt"/>
                <a:ea typeface="+mn-ea"/>
                <a:cs typeface="+mn-cs"/>
              </a:rPr>
              <a:t>Shepherd Field Air National Guard base in Martinsburg (fire-fighting foam migrated through the groundwater and contaminated the community water supply) </a:t>
            </a:r>
          </a:p>
          <a:p>
            <a:pPr marL="628650" lvl="1" indent="-171450">
              <a:buFont typeface="Arial" panose="020B0604020202020204" pitchFamily="34" charset="0"/>
              <a:buChar char="•"/>
            </a:pPr>
            <a:r>
              <a:rPr lang="en-US" kern="1200" baseline="0">
                <a:solidFill>
                  <a:schemeClr val="tx1"/>
                </a:solidFill>
                <a:effectLst/>
                <a:latin typeface="+mn-lt"/>
                <a:ea typeface="+mn-ea"/>
                <a:cs typeface="+mn-cs"/>
              </a:rPr>
              <a:t>Additional reports of groundwater contamination from military activities at the Yeager Airport in Charleston </a:t>
            </a:r>
          </a:p>
          <a:p>
            <a:pPr marL="628650" lvl="1" indent="-171450">
              <a:buFont typeface="Arial" panose="020B0604020202020204" pitchFamily="34" charset="0"/>
              <a:buChar char="•"/>
            </a:pPr>
            <a:endParaRPr lang="en-US" kern="1200" baseline="0">
              <a:solidFill>
                <a:schemeClr val="tx1"/>
              </a:solidFill>
              <a:effectLst/>
              <a:latin typeface="+mn-lt"/>
              <a:ea typeface="+mn-ea"/>
              <a:cs typeface="+mn-cs"/>
            </a:endParaRPr>
          </a:p>
          <a:p>
            <a:pPr marL="628650" lvl="1" indent="-171450">
              <a:buFont typeface="Arial" panose="020B0604020202020204" pitchFamily="34" charset="0"/>
              <a:buChar char="•"/>
            </a:pPr>
            <a:endParaRPr lang="en-US" kern="1200" baseline="0">
              <a:solidFill>
                <a:schemeClr val="tx1"/>
              </a:solidFill>
              <a:effectLst/>
              <a:latin typeface="+mn-lt"/>
              <a:ea typeface="+mn-ea"/>
              <a:cs typeface="+mn-cs"/>
            </a:endParaRPr>
          </a:p>
          <a:p>
            <a:pPr marL="457200" lvl="1" indent="0">
              <a:buFont typeface="Arial" panose="020B0604020202020204" pitchFamily="34" charset="0"/>
              <a:buNone/>
            </a:pPr>
            <a:r>
              <a:rPr lang="en-US" kern="1200" baseline="0">
                <a:solidFill>
                  <a:schemeClr val="tx1"/>
                </a:solidFill>
                <a:effectLst/>
                <a:latin typeface="+mn-lt"/>
                <a:ea typeface="+mn-ea"/>
                <a:cs typeface="+mn-cs"/>
              </a:rPr>
              <a:t>Graphic from: https://ncpfastnetwork.com/printed-materials/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10"/>
          </p:nvPr>
        </p:nvSpPr>
        <p:spPr/>
        <p:txBody>
          <a:bodyPr/>
          <a:lstStyle/>
          <a:p>
            <a:fld id="{784316C4-84C6-43A8-8A6E-09C5C15B4887}" type="slidenum">
              <a:rPr lang="en-US" smtClean="0"/>
              <a:t>4</a:t>
            </a:fld>
            <a:endParaRPr lang="en-US"/>
          </a:p>
        </p:txBody>
      </p:sp>
    </p:spTree>
    <p:extLst>
      <p:ext uri="{BB962C8B-B14F-4D97-AF65-F5344CB8AC3E}">
        <p14:creationId xmlns:p14="http://schemas.microsoft.com/office/powerpoint/2010/main" val="419156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PFAS are known toxins</a:t>
            </a:r>
            <a:r>
              <a:rPr lang="en-US" baseline="0"/>
              <a:t> that cause adverse health issues at very low levels </a:t>
            </a:r>
            <a:endParaRPr lang="en-US"/>
          </a:p>
          <a:p>
            <a:pPr marL="171450" indent="-171450">
              <a:buFont typeface="Arial" panose="020B0604020202020204" pitchFamily="34" charset="0"/>
              <a:buChar char="•"/>
            </a:pPr>
            <a:r>
              <a:rPr lang="en-US" baseline="0"/>
              <a:t>Graphic from: https://www.michigan.gov/-/media/Project/Websites/PFAS-Response/Images/PPT-Swimming-Pool.pdf?rev=5104c6f80cc74cf79fcb5e2add3c9088</a:t>
            </a:r>
          </a:p>
          <a:p>
            <a:pPr marL="171450" indent="-171450">
              <a:buFont typeface="Arial" panose="020B0604020202020204" pitchFamily="34" charset="0"/>
              <a:buChar char="•"/>
            </a:pPr>
            <a:endParaRPr lang="en-US" baseline="0"/>
          </a:p>
        </p:txBody>
      </p:sp>
      <p:sp>
        <p:nvSpPr>
          <p:cNvPr id="4" name="Slide Number Placeholder 3"/>
          <p:cNvSpPr>
            <a:spLocks noGrp="1"/>
          </p:cNvSpPr>
          <p:nvPr>
            <p:ph type="sldNum" sz="quarter" idx="10"/>
          </p:nvPr>
        </p:nvSpPr>
        <p:spPr/>
        <p:txBody>
          <a:bodyPr/>
          <a:lstStyle/>
          <a:p>
            <a:fld id="{784316C4-84C6-43A8-8A6E-09C5C15B4887}" type="slidenum">
              <a:rPr lang="en-US" smtClean="0"/>
              <a:t>5</a:t>
            </a:fld>
            <a:endParaRPr lang="en-US"/>
          </a:p>
        </p:txBody>
      </p:sp>
    </p:spTree>
    <p:extLst>
      <p:ext uri="{BB962C8B-B14F-4D97-AF65-F5344CB8AC3E}">
        <p14:creationId xmlns:p14="http://schemas.microsoft.com/office/powerpoint/2010/main" val="228110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did</a:t>
            </a:r>
            <a:r>
              <a:rPr lang="en-US" baseline="0"/>
              <a:t> the USGS source water study come out? -&gt; XXX 2022 </a:t>
            </a:r>
          </a:p>
          <a:p>
            <a:endParaRPr lang="en-US" baseline="0"/>
          </a:p>
          <a:p>
            <a:pPr marL="285750" indent="-285750">
              <a:buFont typeface="Arial" panose="020B0604020202020204" pitchFamily="34" charset="0"/>
              <a:buChar char="•"/>
            </a:pPr>
            <a:r>
              <a:rPr lang="en-US" sz="2000"/>
              <a:t>Source water tested for 279 water systems</a:t>
            </a:r>
          </a:p>
          <a:p>
            <a:pPr marL="285750" indent="-285750">
              <a:buFont typeface="Arial" panose="020B0604020202020204" pitchFamily="34" charset="0"/>
              <a:buChar char="•"/>
            </a:pPr>
            <a:r>
              <a:rPr lang="en-US" sz="2000"/>
              <a:t>130 water systems exceeding EPA’s health advisories for PFOA and/or PFOS</a:t>
            </a:r>
          </a:p>
          <a:p>
            <a:pPr marL="742950" lvl="1" indent="-285750">
              <a:buFont typeface="Arial" panose="020B0604020202020204" pitchFamily="34" charset="0"/>
              <a:buChar char="•"/>
            </a:pPr>
            <a:r>
              <a:rPr lang="en-US" sz="2000"/>
              <a:t>Note: updated health advisories published June 2022</a:t>
            </a:r>
          </a:p>
          <a:p>
            <a:pPr marL="285750" indent="-285750">
              <a:buFont typeface="Arial" panose="020B0604020202020204" pitchFamily="34" charset="0"/>
              <a:buChar char="•"/>
            </a:pPr>
            <a:r>
              <a:rPr lang="en-US" sz="2000"/>
              <a:t>37 water systems had detections above the reporting level for PFOA and/or PFOS  </a:t>
            </a:r>
          </a:p>
          <a:p>
            <a:endParaRPr lang="en-US"/>
          </a:p>
        </p:txBody>
      </p:sp>
      <p:sp>
        <p:nvSpPr>
          <p:cNvPr id="4" name="Slide Number Placeholder 3"/>
          <p:cNvSpPr>
            <a:spLocks noGrp="1"/>
          </p:cNvSpPr>
          <p:nvPr>
            <p:ph type="sldNum" sz="quarter" idx="10"/>
          </p:nvPr>
        </p:nvSpPr>
        <p:spPr/>
        <p:txBody>
          <a:bodyPr/>
          <a:lstStyle/>
          <a:p>
            <a:fld id="{784316C4-84C6-43A8-8A6E-09C5C15B4887}" type="slidenum">
              <a:rPr lang="en-US" smtClean="0"/>
              <a:t>6</a:t>
            </a:fld>
            <a:endParaRPr lang="en-US"/>
          </a:p>
        </p:txBody>
      </p:sp>
    </p:spTree>
    <p:extLst>
      <p:ext uri="{BB962C8B-B14F-4D97-AF65-F5344CB8AC3E}">
        <p14:creationId xmlns:p14="http://schemas.microsoft.com/office/powerpoint/2010/main" val="7971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In 2020, the West Virginia Legislature passed Senate Concurrent Resolution 46 (SCR46), which required WVDEP and the WVDHHR to test for PFAS in the source water for all public water systems in West Virginia, results published in July 2022</a:t>
            </a:r>
          </a:p>
          <a:p>
            <a:pPr marL="171450" indent="-171450">
              <a:buFont typeface="Arial" panose="020B0604020202020204" pitchFamily="34" charset="0"/>
              <a:buChar char="•"/>
            </a:pPr>
            <a:r>
              <a:rPr lang="en-US">
                <a:cs typeface="Calibri"/>
              </a:rPr>
              <a:t>They tested for (up to 28) PFAS at 279 public water systems, including 27 schools/daycares</a:t>
            </a:r>
            <a:endParaRPr lang="en-US"/>
          </a:p>
          <a:p>
            <a:pPr marL="171450" indent="-171450">
              <a:buFont typeface="Arial" panose="020B0604020202020204" pitchFamily="34" charset="0"/>
              <a:buChar char="•"/>
            </a:pPr>
            <a:r>
              <a:rPr lang="en-US"/>
              <a:t>In the raw water of</a:t>
            </a:r>
            <a:r>
              <a:rPr lang="en-US" sz="1200" b="0" i="0" kern="1200" baseline="0">
                <a:solidFill>
                  <a:schemeClr val="tx1"/>
                </a:solidFill>
                <a:effectLst/>
                <a:latin typeface="+mn-lt"/>
                <a:ea typeface="+mn-ea"/>
                <a:cs typeface="+mn-cs"/>
              </a:rPr>
              <a:t> 130 water systems, PFAS (PFOA and/or PFOS) exceeded the </a:t>
            </a:r>
            <a:r>
              <a:rPr lang="en-US"/>
              <a:t>EPA's health</a:t>
            </a:r>
            <a:r>
              <a:rPr lang="en-US" sz="1200" b="0" i="0" kern="1200" baseline="0">
                <a:solidFill>
                  <a:schemeClr val="tx1"/>
                </a:solidFill>
                <a:effectLst/>
                <a:latin typeface="+mn-lt"/>
                <a:ea typeface="+mn-ea"/>
                <a:cs typeface="+mn-cs"/>
              </a:rPr>
              <a:t> advisory</a:t>
            </a:r>
            <a:r>
              <a:rPr lang="en-US"/>
              <a:t> </a:t>
            </a:r>
            <a:endParaRPr lang="en-US" sz="1200" b="0" i="0" kern="1200" baseline="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These</a:t>
            </a:r>
            <a:r>
              <a:rPr lang="en-US" sz="1200" kern="1200" baseline="0">
                <a:solidFill>
                  <a:schemeClr val="tx1"/>
                </a:solidFill>
                <a:effectLst/>
                <a:latin typeface="+mn-lt"/>
                <a:ea typeface="+mn-ea"/>
                <a:cs typeface="+mn-cs"/>
              </a:rPr>
              <a:t> 130 </a:t>
            </a:r>
            <a:r>
              <a:rPr lang="en-US" sz="1200" kern="1200">
                <a:solidFill>
                  <a:schemeClr val="tx1"/>
                </a:solidFill>
                <a:effectLst/>
                <a:latin typeface="+mn-lt"/>
                <a:ea typeface="+mn-ea"/>
                <a:cs typeface="+mn-cs"/>
              </a:rPr>
              <a:t>community water systems serve around 700,000 West Virginians!  </a:t>
            </a:r>
            <a:endParaRPr lang="en-US" sz="1200" b="0" i="0" kern="1200" baseline="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a:solidFill>
                  <a:schemeClr val="tx1"/>
                </a:solidFill>
                <a:effectLst/>
                <a:latin typeface="+mn-lt"/>
                <a:ea typeface="+mn-ea"/>
                <a:cs typeface="+mn-cs"/>
              </a:rPr>
              <a:t>It is unknown whether customers of those utilities have PFAS in their finished (treated) tap water</a:t>
            </a:r>
            <a:endParaRPr lang="en-US">
              <a:cs typeface="Calibri" panose="020F0502020204030204"/>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state is currently studying the presence of PFAS in finished water in 37 water</a:t>
            </a:r>
            <a:r>
              <a:rPr lang="en-US" sz="1200" b="0" i="0" kern="1200" baseline="0">
                <a:solidFill>
                  <a:schemeClr val="tx1"/>
                </a:solidFill>
                <a:effectLst/>
                <a:latin typeface="+mn-lt"/>
                <a:ea typeface="+mn-ea"/>
                <a:cs typeface="+mn-cs"/>
              </a:rPr>
              <a:t> systems</a:t>
            </a:r>
          </a:p>
          <a:p>
            <a:pPr marL="628650" lvl="1" indent="-171450">
              <a:buFont typeface="Arial,Sans-Serif" panose="020B0604020202020204" pitchFamily="34" charset="0"/>
              <a:buChar char="•"/>
            </a:pPr>
            <a:r>
              <a:rPr lang="en-US"/>
              <a:t>37 because the study came out before the EPA released it’s new interim health advisory</a:t>
            </a:r>
            <a:endParaRPr lang="en-US">
              <a:cs typeface="Calibri" panose="020F0502020204030204"/>
            </a:endParaRPr>
          </a:p>
          <a:p>
            <a:pPr marL="628650" lvl="1" indent="-171450">
              <a:buFont typeface="Arial,Sans-Serif" panose="020B0604020202020204" pitchFamily="34" charset="0"/>
              <a:buChar char="•"/>
            </a:pPr>
            <a:r>
              <a:rPr lang="en-US"/>
              <a:t>This data should be released in ??? 2023</a:t>
            </a:r>
            <a:endParaRPr lang="en-US">
              <a:cs typeface="Calibri" panose="020F0502020204030204"/>
            </a:endParaRPr>
          </a:p>
          <a:p>
            <a:pPr marL="628650" lvl="1" indent="-171450">
              <a:buFont typeface="Arial,Sans-Serif" panose="020B0604020202020204" pitchFamily="34" charset="0"/>
              <a:buChar char="•"/>
            </a:pPr>
            <a:endParaRPr lang="en-US"/>
          </a:p>
          <a:p>
            <a:pPr marL="628650" lvl="1" indent="-171450">
              <a:buFont typeface="Arial,Sans-Serif" panose="020B0604020202020204" pitchFamily="34" charset="0"/>
              <a:buChar char="•"/>
            </a:pPr>
            <a:r>
              <a:rPr lang="en-US"/>
              <a:t>Link to study: </a:t>
            </a:r>
            <a:r>
              <a:rPr lang="en-US">
                <a:hlinkClick r:id="rId3"/>
              </a:rPr>
              <a:t>https://pubs.usgs.gov/sir/2022/5067/sir20225067.pdf</a:t>
            </a:r>
            <a:endParaRPr lang="en-US">
              <a:cs typeface="Calibri" panose="020F0502020204030204"/>
            </a:endParaRPr>
          </a:p>
          <a:p>
            <a:pPr marL="628650" lvl="1" indent="-171450">
              <a:buFont typeface="Arial,Sans-Serif" panose="020B0604020202020204" pitchFamily="34" charset="0"/>
              <a:buChar char="•"/>
            </a:pPr>
            <a:r>
              <a:rPr lang="en-US"/>
              <a:t>Link to data: </a:t>
            </a:r>
            <a:r>
              <a:rPr lang="en-US">
                <a:hlinkClick r:id="rId4"/>
              </a:rPr>
              <a:t>https://www.sciencebase.gov/catalog/item/60db3fe9d34e596d2ba5c8f7</a:t>
            </a:r>
            <a:endParaRPr lang="en-US"/>
          </a:p>
          <a:p>
            <a:pPr marL="628650" lvl="1" indent="-171450">
              <a:buFont typeface="Arial" panose="020B0604020202020204" pitchFamily="34" charset="0"/>
              <a:buChar char="•"/>
            </a:pPr>
            <a:endParaRPr lang="en-US" sz="1200" b="0" i="0" kern="1200" baseline="0">
              <a:solidFill>
                <a:schemeClr val="tx1"/>
              </a:solidFill>
              <a:effectLst/>
              <a:latin typeface="+mn-lt"/>
              <a:ea typeface="+mn-ea"/>
              <a:cs typeface="+mn-cs"/>
            </a:endParaRPr>
          </a:p>
          <a:p>
            <a:pPr marL="628650" lvl="1" indent="-171450">
              <a:buFont typeface="Arial" panose="020B0604020202020204" pitchFamily="34" charset="0"/>
              <a:buChar char="•"/>
            </a:pPr>
            <a:endParaRPr lang="en-US">
              <a:cs typeface="Calibri" panose="020F0502020204030204"/>
            </a:endParaRPr>
          </a:p>
        </p:txBody>
      </p:sp>
      <p:sp>
        <p:nvSpPr>
          <p:cNvPr id="4" name="Slide Number Placeholder 3"/>
          <p:cNvSpPr>
            <a:spLocks noGrp="1"/>
          </p:cNvSpPr>
          <p:nvPr>
            <p:ph type="sldNum" sz="quarter" idx="10"/>
          </p:nvPr>
        </p:nvSpPr>
        <p:spPr/>
        <p:txBody>
          <a:bodyPr/>
          <a:lstStyle/>
          <a:p>
            <a:fld id="{784316C4-84C6-43A8-8A6E-09C5C15B4887}" type="slidenum">
              <a:rPr lang="en-US" smtClean="0"/>
              <a:t>7</a:t>
            </a:fld>
            <a:endParaRPr lang="en-US"/>
          </a:p>
        </p:txBody>
      </p:sp>
    </p:spTree>
    <p:extLst>
      <p:ext uri="{BB962C8B-B14F-4D97-AF65-F5344CB8AC3E}">
        <p14:creationId xmlns:p14="http://schemas.microsoft.com/office/powerpoint/2010/main" val="419068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Central</a:t>
            </a:r>
            <a:r>
              <a:rPr lang="en-US" baseline="0"/>
              <a:t> and eastern panhandle public water systems with PFAS exceeding health advisories in raw water </a:t>
            </a:r>
            <a:endParaRPr lang="en-US"/>
          </a:p>
        </p:txBody>
      </p:sp>
      <p:sp>
        <p:nvSpPr>
          <p:cNvPr id="4" name="Slide Number Placeholder 3"/>
          <p:cNvSpPr>
            <a:spLocks noGrp="1"/>
          </p:cNvSpPr>
          <p:nvPr>
            <p:ph type="sldNum" sz="quarter" idx="10"/>
          </p:nvPr>
        </p:nvSpPr>
        <p:spPr/>
        <p:txBody>
          <a:bodyPr/>
          <a:lstStyle/>
          <a:p>
            <a:fld id="{784316C4-84C6-43A8-8A6E-09C5C15B4887}" type="slidenum">
              <a:rPr lang="en-US" smtClean="0"/>
              <a:t>8</a:t>
            </a:fld>
            <a:endParaRPr lang="en-US"/>
          </a:p>
        </p:txBody>
      </p:sp>
    </p:spTree>
    <p:extLst>
      <p:ext uri="{BB962C8B-B14F-4D97-AF65-F5344CB8AC3E}">
        <p14:creationId xmlns:p14="http://schemas.microsoft.com/office/powerpoint/2010/main" val="32203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Our next speaker is Dr. Alan </a:t>
            </a:r>
            <a:r>
              <a:rPr lang="en-US" err="1">
                <a:ea typeface="Calibri"/>
                <a:cs typeface="Calibri"/>
              </a:rPr>
              <a:t>Ducatman</a:t>
            </a:r>
            <a:r>
              <a:rPr lang="en-US">
                <a:ea typeface="Calibri"/>
                <a:cs typeface="Calibri"/>
              </a:rPr>
              <a:t>. </a:t>
            </a:r>
          </a:p>
          <a:p>
            <a:endParaRPr lang="en-US">
              <a:ea typeface="Calibri"/>
              <a:cs typeface="Calibri"/>
            </a:endParaRPr>
          </a:p>
          <a:p>
            <a:r>
              <a:rPr lang="en-US"/>
              <a:t>Alan </a:t>
            </a:r>
            <a:r>
              <a:rPr lang="en-US" err="1"/>
              <a:t>Ducatman</a:t>
            </a:r>
            <a:r>
              <a:rPr lang="en-US"/>
              <a:t> is board certified in Internal Medicine and Occupational Medicine. He is professor emeritus at West Virginia University, author of more than 40 scientific papers concerning ‘PFAS’, and a frequent participant on national and international committees tasked with health and safety decisions.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B8D1EC1-B310-4E8B-99FD-D2E3F245A208}" type="slidenum">
              <a:t>10</a:t>
            </a:fld>
            <a:endParaRPr lang="en-US"/>
          </a:p>
        </p:txBody>
      </p:sp>
    </p:spTree>
    <p:extLst>
      <p:ext uri="{BB962C8B-B14F-4D97-AF65-F5344CB8AC3E}">
        <p14:creationId xmlns:p14="http://schemas.microsoft.com/office/powerpoint/2010/main" val="160591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might need permission for this.  From August 30 2021 Presentation of Elaine Khan And Craig </a:t>
            </a:r>
            <a:r>
              <a:rPr lang="en-US" err="1"/>
              <a:t>Steinmaus</a:t>
            </a:r>
            <a:r>
              <a:rPr lang="en-US"/>
              <a:t>.  Cal Proposed Public Health Goals and Non Cancer Health Protective Concentrations for PFOA and PFOS in DW. </a:t>
            </a:r>
          </a:p>
        </p:txBody>
      </p:sp>
      <p:sp>
        <p:nvSpPr>
          <p:cNvPr id="4" name="Slide Number Placeholder 3"/>
          <p:cNvSpPr>
            <a:spLocks noGrp="1"/>
          </p:cNvSpPr>
          <p:nvPr>
            <p:ph type="sldNum" sz="quarter" idx="5"/>
          </p:nvPr>
        </p:nvSpPr>
        <p:spPr/>
        <p:txBody>
          <a:bodyPr/>
          <a:lstStyle/>
          <a:p>
            <a:fld id="{F0801CA5-2F0E-4C60-A2F5-3CB4ED6977DC}" type="slidenum">
              <a:rPr lang="en-US" smtClean="0"/>
              <a:t>15</a:t>
            </a:fld>
            <a:endParaRPr lang="en-US"/>
          </a:p>
        </p:txBody>
      </p:sp>
    </p:spTree>
    <p:extLst>
      <p:ext uri="{BB962C8B-B14F-4D97-AF65-F5344CB8AC3E}">
        <p14:creationId xmlns:p14="http://schemas.microsoft.com/office/powerpoint/2010/main" val="81923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AHRQ, so I think the graphic is public domain. </a:t>
            </a:r>
          </a:p>
        </p:txBody>
      </p:sp>
      <p:sp>
        <p:nvSpPr>
          <p:cNvPr id="4" name="Slide Number Placeholder 3"/>
          <p:cNvSpPr>
            <a:spLocks noGrp="1"/>
          </p:cNvSpPr>
          <p:nvPr>
            <p:ph type="sldNum" sz="quarter" idx="5"/>
          </p:nvPr>
        </p:nvSpPr>
        <p:spPr/>
        <p:txBody>
          <a:bodyPr/>
          <a:lstStyle/>
          <a:p>
            <a:fld id="{F0801CA5-2F0E-4C60-A2F5-3CB4ED6977DC}" type="slidenum">
              <a:rPr lang="en-US" smtClean="0"/>
              <a:t>17</a:t>
            </a:fld>
            <a:endParaRPr lang="en-US"/>
          </a:p>
        </p:txBody>
      </p:sp>
    </p:spTree>
    <p:extLst>
      <p:ext uri="{BB962C8B-B14F-4D97-AF65-F5344CB8AC3E}">
        <p14:creationId xmlns:p14="http://schemas.microsoft.com/office/powerpoint/2010/main" val="330629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2631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81109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97043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E0EEF6-7991-406E-AA4B-A10B51A02713}" type="datetimeFigureOut">
              <a:rPr lang="en-US" smtClean="0"/>
              <a:pPr/>
              <a:t>6/21/2023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B0764-2BB4-4334-82A7-636B241E1CA8}" type="slidenum">
              <a:rPr lang="en-US" smtClean="0"/>
              <a:pPr/>
              <a:t>‹#›</a:t>
            </a:fld>
            <a:endParaRPr lang="en-US"/>
          </a:p>
        </p:txBody>
      </p:sp>
    </p:spTree>
    <p:extLst>
      <p:ext uri="{BB962C8B-B14F-4D97-AF65-F5344CB8AC3E}">
        <p14:creationId xmlns:p14="http://schemas.microsoft.com/office/powerpoint/2010/main" val="3791995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6955AC-C7EC-408D-843D-E575C123A75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79363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55AC-C7EC-408D-843D-E575C123A75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2964999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6955AC-C7EC-408D-843D-E575C123A75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361085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955AC-C7EC-408D-843D-E575C123A75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367801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955AC-C7EC-408D-843D-E575C123A756}"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753645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955AC-C7EC-408D-843D-E575C123A756}"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19784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955AC-C7EC-408D-843D-E575C123A756}"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319150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479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6955AC-C7EC-408D-843D-E575C123A75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2404453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6955AC-C7EC-408D-843D-E575C123A75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3965018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55AC-C7EC-408D-843D-E575C123A75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3562500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55AC-C7EC-408D-843D-E575C123A75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DE9B-55D1-4371-9FE6-BC000FAB1A11}" type="slidenum">
              <a:rPr lang="en-US" smtClean="0"/>
              <a:t>‹#›</a:t>
            </a:fld>
            <a:endParaRPr lang="en-US"/>
          </a:p>
        </p:txBody>
      </p:sp>
    </p:spTree>
    <p:extLst>
      <p:ext uri="{BB962C8B-B14F-4D97-AF65-F5344CB8AC3E}">
        <p14:creationId xmlns:p14="http://schemas.microsoft.com/office/powerpoint/2010/main" val="362215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424885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197098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316018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285876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270947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21688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D85862C-524B-4057-B172-8BC9D0EBC3F8}" type="datetimeFigureOut">
              <a:rPr lang="en-US" smtClean="0"/>
              <a:t>6/21/2023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93A573E-C0A3-49D8-B215-583D16B20301}" type="slidenum">
              <a:rPr lang="en-US" smtClean="0"/>
              <a:t>‹#›</a:t>
            </a:fld>
            <a:endParaRPr lang="en-US"/>
          </a:p>
        </p:txBody>
      </p:sp>
    </p:spTree>
    <p:extLst>
      <p:ext uri="{BB962C8B-B14F-4D97-AF65-F5344CB8AC3E}">
        <p14:creationId xmlns:p14="http://schemas.microsoft.com/office/powerpoint/2010/main" val="86463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42452" y="6031684"/>
            <a:ext cx="2576125" cy="560431"/>
          </a:xfrm>
          <a:prstGeom prst="rect">
            <a:avLst/>
          </a:prstGeom>
        </p:spPr>
      </p:pic>
    </p:spTree>
    <p:extLst>
      <p:ext uri="{BB962C8B-B14F-4D97-AF65-F5344CB8AC3E}">
        <p14:creationId xmlns:p14="http://schemas.microsoft.com/office/powerpoint/2010/main" val="312949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lnSpc>
          <a:spcPct val="90000"/>
        </a:lnSpc>
        <a:spcBef>
          <a:spcPct val="0"/>
        </a:spcBef>
        <a:buNone/>
        <a:defRPr sz="4400" kern="1200">
          <a:solidFill>
            <a:srgbClr val="163446"/>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64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6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6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6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6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955AC-C7EC-408D-843D-E575C123A756}" type="datetimeFigureOut">
              <a:rPr lang="en-US" smtClean="0"/>
              <a:t>6/21/2023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CDE9B-55D1-4371-9FE6-BC000FAB1A11}" type="slidenum">
              <a:rPr lang="en-US" smtClean="0"/>
              <a:t>‹#›</a:t>
            </a:fld>
            <a:endParaRPr lang="en-US"/>
          </a:p>
        </p:txBody>
      </p:sp>
    </p:spTree>
    <p:extLst>
      <p:ext uri="{BB962C8B-B14F-4D97-AF65-F5344CB8AC3E}">
        <p14:creationId xmlns:p14="http://schemas.microsoft.com/office/powerpoint/2010/main" val="3959615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aducatman@hsc.wvu.edu"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oehs.wvdhhr.org/media/aotbii4w/pfas-finished-water-sampling-results_mcl-exceedances.pdf" TargetMode="External"/><Relationship Id="rId7" Type="http://schemas.openxmlformats.org/officeDocument/2006/relationships/hyperlink" Target="https://www.epa.gov/system/files/documents/2023-03/How%20do%20I%20calculate%20the%20Hazard%20Index._3.14.23.pdf" TargetMode="External"/><Relationship Id="rId2" Type="http://schemas.openxmlformats.org/officeDocument/2006/relationships/hyperlink" Target="https://www.sciencebase.gov/catalog/item/6401ff0dd34e6929881229c1" TargetMode="External"/><Relationship Id="rId1" Type="http://schemas.openxmlformats.org/officeDocument/2006/relationships/slideLayout" Target="../slideLayouts/slideLayout2.xml"/><Relationship Id="rId6" Type="http://schemas.openxmlformats.org/officeDocument/2006/relationships/hyperlink" Target="https://www.epa.gov/system/files/documents/2023-04/Public%20FAQs_PFAS_NPDWR_Final_4.4.23.pdf" TargetMode="External"/><Relationship Id="rId5" Type="http://schemas.openxmlformats.org/officeDocument/2006/relationships/hyperlink" Target="https://oehs.wvdhhr.org/eed/source-water-assessment-wellhead-protection/" TargetMode="External"/><Relationship Id="rId4" Type="http://schemas.openxmlformats.org/officeDocument/2006/relationships/hyperlink" Target="https://oehsportal.wvdhhr.org/pwspf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711" y="322281"/>
            <a:ext cx="10607040" cy="1106397"/>
          </a:xfrm>
        </p:spPr>
        <p:txBody>
          <a:bodyPr>
            <a:normAutofit fontScale="90000"/>
          </a:bodyPr>
          <a:lstStyle/>
          <a:p>
            <a:r>
              <a:rPr lang="en-US" sz="4800" b="1">
                <a:solidFill>
                  <a:srgbClr val="163547"/>
                </a:solidFill>
                <a:latin typeface="Palatino Linotype"/>
              </a:rPr>
              <a:t>Welcome from West Virginia </a:t>
            </a:r>
            <a:br>
              <a:rPr lang="en-US" sz="4800" b="1">
                <a:solidFill>
                  <a:srgbClr val="163547"/>
                </a:solidFill>
                <a:latin typeface="Palatino Linotype"/>
              </a:rPr>
            </a:br>
            <a:r>
              <a:rPr lang="en-US" sz="4800" b="1">
                <a:solidFill>
                  <a:srgbClr val="163547"/>
                </a:solidFill>
                <a:latin typeface="Palatino Linotype"/>
              </a:rPr>
              <a:t>Rivers Coalition!</a:t>
            </a:r>
          </a:p>
        </p:txBody>
      </p:sp>
      <p:pic>
        <p:nvPicPr>
          <p:cNvPr id="4" name="Picture 4">
            <a:extLst>
              <a:ext uri="{FF2B5EF4-FFF2-40B4-BE49-F238E27FC236}">
                <a16:creationId xmlns:a16="http://schemas.microsoft.com/office/drawing/2014/main" id="{020A14F1-3AC6-E286-7F35-85A8D525E888}"/>
              </a:ext>
            </a:extLst>
          </p:cNvPr>
          <p:cNvPicPr>
            <a:picLocks noChangeAspect="1"/>
          </p:cNvPicPr>
          <p:nvPr/>
        </p:nvPicPr>
        <p:blipFill>
          <a:blip r:embed="rId2"/>
          <a:stretch>
            <a:fillRect/>
          </a:stretch>
        </p:blipFill>
        <p:spPr>
          <a:xfrm>
            <a:off x="3791804" y="1625221"/>
            <a:ext cx="4608393" cy="4597020"/>
          </a:xfrm>
          <a:prstGeom prst="rect">
            <a:avLst/>
          </a:prstGeom>
        </p:spPr>
      </p:pic>
    </p:spTree>
    <p:extLst>
      <p:ext uri="{BB962C8B-B14F-4D97-AF65-F5344CB8AC3E}">
        <p14:creationId xmlns:p14="http://schemas.microsoft.com/office/powerpoint/2010/main" val="149559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FCFE5-2BB1-4207-C1C1-5A5228445E75}"/>
              </a:ext>
            </a:extLst>
          </p:cNvPr>
          <p:cNvSpPr>
            <a:spLocks noGrp="1"/>
          </p:cNvSpPr>
          <p:nvPr>
            <p:ph idx="1"/>
          </p:nvPr>
        </p:nvSpPr>
        <p:spPr/>
        <p:txBody>
          <a:bodyPr vert="horz" lIns="91440" tIns="45720" rIns="91440" bIns="45720" rtlCol="0" anchor="t">
            <a:normAutofit/>
          </a:bodyPr>
          <a:lstStyle/>
          <a:p>
            <a:endParaRPr lang="en-US" sz="1100">
              <a:ea typeface="+mn-lt"/>
              <a:cs typeface="+mn-lt"/>
            </a:endParaRPr>
          </a:p>
          <a:p>
            <a:pPr marL="0" indent="0" algn="ctr">
              <a:buNone/>
            </a:pPr>
            <a:r>
              <a:rPr lang="en-US" sz="6000" b="1">
                <a:solidFill>
                  <a:srgbClr val="163446"/>
                </a:solidFill>
                <a:latin typeface="Palatino Linotype"/>
                <a:ea typeface="+mn-lt"/>
                <a:cs typeface="+mn-lt"/>
              </a:rPr>
              <a:t>Dr. Alan </a:t>
            </a:r>
            <a:r>
              <a:rPr lang="en-US" sz="6000" b="1" err="1">
                <a:solidFill>
                  <a:srgbClr val="163446"/>
                </a:solidFill>
                <a:latin typeface="Palatino Linotype"/>
                <a:ea typeface="+mn-lt"/>
                <a:cs typeface="+mn-lt"/>
              </a:rPr>
              <a:t>Ducatman</a:t>
            </a:r>
            <a:endParaRPr lang="en-US" sz="6000" b="1">
              <a:solidFill>
                <a:srgbClr val="163446"/>
              </a:solidFill>
              <a:latin typeface="Palatino Linotype"/>
              <a:ea typeface="+mn-lt"/>
              <a:cs typeface="+mn-lt"/>
            </a:endParaRPr>
          </a:p>
          <a:p>
            <a:pPr marL="0" indent="0" algn="ctr">
              <a:buNone/>
            </a:pPr>
            <a:r>
              <a:rPr lang="en-US" sz="4000">
                <a:solidFill>
                  <a:srgbClr val="163446"/>
                </a:solidFill>
                <a:latin typeface="Palatino Linotype"/>
                <a:ea typeface="+mn-lt"/>
                <a:cs typeface="+mn-lt"/>
              </a:rPr>
              <a:t>Professor emeritus</a:t>
            </a:r>
            <a:br>
              <a:rPr lang="en-US" sz="4000">
                <a:latin typeface="Palatino Linotype"/>
                <a:ea typeface="+mn-lt"/>
                <a:cs typeface="+mn-lt"/>
              </a:rPr>
            </a:br>
            <a:r>
              <a:rPr lang="en-US" sz="4000">
                <a:solidFill>
                  <a:srgbClr val="163446"/>
                </a:solidFill>
                <a:latin typeface="Palatino Linotype"/>
                <a:ea typeface="+mn-lt"/>
                <a:cs typeface="+mn-lt"/>
              </a:rPr>
              <a:t>West Virginia University</a:t>
            </a:r>
          </a:p>
          <a:p>
            <a:pPr algn="ctr"/>
            <a:endParaRPr lang="en-US" sz="4000">
              <a:ea typeface="+mn-lt"/>
              <a:cs typeface="+mn-lt"/>
            </a:endParaRPr>
          </a:p>
        </p:txBody>
      </p:sp>
    </p:spTree>
    <p:extLst>
      <p:ext uri="{BB962C8B-B14F-4D97-AF65-F5344CB8AC3E}">
        <p14:creationId xmlns:p14="http://schemas.microsoft.com/office/powerpoint/2010/main" val="277172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 y="807321"/>
            <a:ext cx="11390314" cy="1125139"/>
          </a:xfrm>
        </p:spPr>
        <p:txBody>
          <a:bodyPr vert="horz" lIns="91440" tIns="45720" rIns="91440" bIns="45720" rtlCol="0" anchor="ctr">
            <a:noAutofit/>
          </a:bodyPr>
          <a:lstStyle/>
          <a:p>
            <a:r>
              <a:rPr lang="en-US" sz="2800" b="1">
                <a:solidFill>
                  <a:schemeClr val="tx1"/>
                </a:solidFill>
                <a:latin typeface="Palatino Linotype"/>
              </a:rPr>
              <a:t>Alan </a:t>
            </a:r>
            <a:r>
              <a:rPr lang="en-US" sz="2800" b="1" err="1">
                <a:solidFill>
                  <a:schemeClr val="tx1"/>
                </a:solidFill>
                <a:latin typeface="Palatino Linotype"/>
              </a:rPr>
              <a:t>Ducatman</a:t>
            </a:r>
            <a:r>
              <a:rPr lang="en-US" sz="2800" b="1">
                <a:solidFill>
                  <a:schemeClr val="tx1"/>
                </a:solidFill>
                <a:latin typeface="Palatino Linotype"/>
              </a:rPr>
              <a:t>, MD, MS      </a:t>
            </a:r>
            <a:r>
              <a:rPr lang="en-US" sz="2400" b="1">
                <a:solidFill>
                  <a:schemeClr val="tx1"/>
                </a:solidFill>
                <a:latin typeface="Palatino Linotype"/>
              </a:rPr>
              <a:t>Professor emeritus, West Virginia University </a:t>
            </a:r>
            <a:br>
              <a:rPr lang="en-US" sz="2400" b="1"/>
            </a:br>
            <a:r>
              <a:rPr lang="en-US" sz="2400" b="1">
                <a:solidFill>
                  <a:schemeClr val="tx1"/>
                </a:solidFill>
                <a:latin typeface="Palatino Linotype"/>
              </a:rPr>
              <a:t>                                                             </a:t>
            </a:r>
            <a:r>
              <a:rPr lang="en-US" sz="2400" b="1">
                <a:solidFill>
                  <a:schemeClr val="tx1"/>
                </a:solidFill>
                <a:latin typeface="Palatino Linotype"/>
                <a:hlinkClick r:id="rId2">
                  <a:extLst>
                    <a:ext uri="{A12FA001-AC4F-418D-AE19-62706E023703}">
                      <ahyp:hlinkClr xmlns:ahyp="http://schemas.microsoft.com/office/drawing/2018/hyperlinkcolor" val="tx"/>
                    </a:ext>
                  </a:extLst>
                </a:hlinkClick>
              </a:rPr>
              <a:t>aducatman@hsc.wvu.edu</a:t>
            </a:r>
            <a:br>
              <a:rPr lang="en-US" sz="2400" b="1"/>
            </a:br>
            <a:br>
              <a:rPr lang="en-US" sz="2800" b="1">
                <a:latin typeface="Palatino Linotype"/>
              </a:rPr>
            </a:br>
            <a:r>
              <a:rPr lang="en-US" sz="2800" b="1">
                <a:solidFill>
                  <a:schemeClr val="tx1">
                    <a:lumMod val="95000"/>
                  </a:schemeClr>
                </a:solidFill>
                <a:latin typeface="Palatino Linotype"/>
              </a:rPr>
              <a:t>										</a:t>
            </a:r>
          </a:p>
        </p:txBody>
      </p:sp>
      <p:sp>
        <p:nvSpPr>
          <p:cNvPr id="3" name="Subtitle 2"/>
          <p:cNvSpPr>
            <a:spLocks noGrp="1"/>
          </p:cNvSpPr>
          <p:nvPr>
            <p:ph sz="half" idx="1"/>
          </p:nvPr>
        </p:nvSpPr>
        <p:spPr>
          <a:xfrm>
            <a:off x="811282" y="2422926"/>
            <a:ext cx="4994672" cy="4435074"/>
          </a:xfrm>
        </p:spPr>
        <p:txBody>
          <a:bodyPr>
            <a:normAutofit fontScale="92500" lnSpcReduction="20000"/>
          </a:bodyPr>
          <a:lstStyle/>
          <a:p>
            <a:pPr marL="0" indent="0">
              <a:buNone/>
            </a:pPr>
            <a:endParaRPr lang="en-US" sz="2800">
              <a:solidFill>
                <a:schemeClr val="tx1">
                  <a:lumMod val="95000"/>
                </a:schemeClr>
              </a:solidFill>
            </a:endParaRPr>
          </a:p>
          <a:p>
            <a:pPr marL="0" indent="0">
              <a:buNone/>
            </a:pPr>
            <a:r>
              <a:rPr lang="en-US" sz="2800">
                <a:solidFill>
                  <a:schemeClr val="tx1">
                    <a:lumMod val="95000"/>
                  </a:schemeClr>
                </a:solidFill>
              </a:rPr>
              <a:t>   </a:t>
            </a:r>
          </a:p>
        </p:txBody>
      </p:sp>
      <p:sp>
        <p:nvSpPr>
          <p:cNvPr id="4" name="AutoShape 2" descr="Image result for Dupont washington wo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2489080"/>
            <a:ext cx="5077530" cy="397795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9E8C80B-17A7-498E-8FAD-925952A4FABD}"/>
              </a:ext>
            </a:extLst>
          </p:cNvPr>
          <p:cNvSpPr>
            <a:spLocks noGrp="1"/>
          </p:cNvSpPr>
          <p:nvPr>
            <p:ph sz="half" idx="2"/>
          </p:nvPr>
        </p:nvSpPr>
        <p:spPr>
          <a:xfrm>
            <a:off x="5531370" y="2489485"/>
            <a:ext cx="6523470" cy="5329003"/>
          </a:xfrm>
        </p:spPr>
        <p:txBody>
          <a:bodyPr vert="horz" lIns="91440" tIns="45720" rIns="91440" bIns="45720" rtlCol="0" anchor="t">
            <a:normAutofit fontScale="92500" lnSpcReduction="20000"/>
          </a:bodyPr>
          <a:lstStyle/>
          <a:p>
            <a:pPr marL="0" indent="0">
              <a:buNone/>
            </a:pPr>
            <a:r>
              <a:rPr lang="en-US" sz="2800" b="1"/>
              <a:t>Declarations:</a:t>
            </a:r>
            <a:r>
              <a:rPr lang="en-US" b="1"/>
              <a:t> </a:t>
            </a:r>
            <a:endParaRPr lang="en-US" sz="2800" b="1">
              <a:ea typeface="Calibri"/>
              <a:cs typeface="Calibri"/>
            </a:endParaRPr>
          </a:p>
          <a:p>
            <a:r>
              <a:rPr lang="en-US" sz="3100"/>
              <a:t>Contributed to Design; Led Participant Health communications for  “C8 Health Project” in contaminated water districts, WV and Ohio beginning 2005</a:t>
            </a:r>
          </a:p>
          <a:p>
            <a:pPr marL="0" indent="0">
              <a:buNone/>
            </a:pPr>
            <a:r>
              <a:rPr lang="en-US" sz="3100"/>
              <a:t> </a:t>
            </a:r>
          </a:p>
          <a:p>
            <a:r>
              <a:rPr lang="en-US" sz="3100" b="1" u="sng"/>
              <a:t>COI declaration</a:t>
            </a:r>
            <a:r>
              <a:rPr lang="en-US" sz="3100" b="1"/>
              <a:t>:  </a:t>
            </a:r>
            <a:r>
              <a:rPr lang="en-US" sz="3100"/>
              <a:t>participate as paid and unpaid consultant to communities seeking medical monitoring benefits following PFAS water contamination </a:t>
            </a:r>
            <a:endParaRPr lang="en-US" sz="3100" b="1"/>
          </a:p>
          <a:p>
            <a:pPr marL="0" indent="0">
              <a:buNone/>
            </a:pPr>
            <a:endParaRPr lang="en-US" sz="1600"/>
          </a:p>
          <a:p>
            <a:pPr marL="0" indent="0">
              <a:buNone/>
            </a:pPr>
            <a:endParaRPr lang="en-US" sz="1600"/>
          </a:p>
          <a:p>
            <a:pPr marL="0" indent="0">
              <a:buNone/>
            </a:pPr>
            <a:endParaRPr lang="en-US" sz="1600"/>
          </a:p>
          <a:p>
            <a:pPr marL="0" indent="0">
              <a:buNone/>
            </a:pPr>
            <a:r>
              <a:rPr lang="en-US" sz="1600"/>
              <a:t>             </a:t>
            </a:r>
          </a:p>
          <a:p>
            <a:pPr marL="0" indent="0">
              <a:buNone/>
            </a:pPr>
            <a:r>
              <a:rPr lang="en-US" sz="1600"/>
              <a:t>             </a:t>
            </a:r>
          </a:p>
          <a:p>
            <a:pPr marL="0" indent="0">
              <a:buNone/>
            </a:pPr>
            <a:endParaRPr lang="en-US"/>
          </a:p>
        </p:txBody>
      </p:sp>
      <p:sp>
        <p:nvSpPr>
          <p:cNvPr id="6" name="TextBox 5">
            <a:extLst>
              <a:ext uri="{FF2B5EF4-FFF2-40B4-BE49-F238E27FC236}">
                <a16:creationId xmlns:a16="http://schemas.microsoft.com/office/drawing/2014/main" id="{014B6FA4-FA2D-0791-F1AA-A4409704B9FC}"/>
              </a:ext>
            </a:extLst>
          </p:cNvPr>
          <p:cNvSpPr txBox="1"/>
          <p:nvPr/>
        </p:nvSpPr>
        <p:spPr>
          <a:xfrm>
            <a:off x="944562" y="1939396"/>
            <a:ext cx="410845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i="1">
                <a:latin typeface="Palatino Linotype"/>
              </a:rPr>
              <a:t>Washington Works, WV </a:t>
            </a:r>
            <a:endParaRPr lang="en-US"/>
          </a:p>
        </p:txBody>
      </p:sp>
    </p:spTree>
    <p:extLst>
      <p:ext uri="{BB962C8B-B14F-4D97-AF65-F5344CB8AC3E}">
        <p14:creationId xmlns:p14="http://schemas.microsoft.com/office/powerpoint/2010/main" val="279600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00" y="744583"/>
            <a:ext cx="11073112" cy="6113417"/>
          </a:xfrm>
        </p:spPr>
        <p:txBody>
          <a:bodyPr>
            <a:normAutofit fontScale="85000" lnSpcReduction="10000"/>
          </a:bodyPr>
          <a:lstStyle/>
          <a:p>
            <a:pPr>
              <a:buNone/>
            </a:pPr>
            <a:r>
              <a:rPr lang="en-US" sz="2400" b="1"/>
              <a:t>Surfactants/Dispersants</a:t>
            </a:r>
            <a:r>
              <a:rPr lang="en-US" sz="2400"/>
              <a:t>; Industrial manufacturing Aid in numerous commercial products : </a:t>
            </a:r>
          </a:p>
          <a:p>
            <a:pPr>
              <a:buNone/>
            </a:pPr>
            <a:r>
              <a:rPr lang="en-US" sz="2400"/>
              <a:t>      Food packaging (including pet food). Food preparation bags.   Example:  microwave popcorn</a:t>
            </a:r>
          </a:p>
          <a:p>
            <a:pPr>
              <a:buNone/>
            </a:pPr>
            <a:r>
              <a:rPr lang="en-US" sz="2400"/>
              <a:t>	Medical device (including coatings for stents), eyedrops, contacts, implantable surface coat </a:t>
            </a:r>
          </a:p>
          <a:p>
            <a:pPr>
              <a:buNone/>
            </a:pPr>
            <a:r>
              <a:rPr lang="en-US" sz="2400"/>
              <a:t>	Home barrier insulation and specialty paints – future spray on roof applications proposed</a:t>
            </a:r>
          </a:p>
          <a:p>
            <a:pPr>
              <a:buNone/>
            </a:pPr>
            <a:r>
              <a:rPr lang="en-US" sz="2400"/>
              <a:t>	Specialty Paper coatings – “Take out” and disposable plates/containers, pizza box,	</a:t>
            </a:r>
          </a:p>
          <a:p>
            <a:pPr>
              <a:buNone/>
            </a:pPr>
            <a:r>
              <a:rPr lang="en-US" sz="2400"/>
              <a:t>	Treatments for Fabrics and Carpets, Outdoor wear and Leather</a:t>
            </a:r>
          </a:p>
          <a:p>
            <a:pPr>
              <a:buNone/>
            </a:pPr>
            <a:r>
              <a:rPr lang="en-US" sz="2400"/>
              <a:t>	Adhesives (including carpet backing)  </a:t>
            </a:r>
          </a:p>
          <a:p>
            <a:pPr>
              <a:buNone/>
            </a:pPr>
            <a:r>
              <a:rPr lang="en-US" sz="2400"/>
              <a:t>	Ski wax, bike lube </a:t>
            </a:r>
          </a:p>
          <a:p>
            <a:pPr>
              <a:buNone/>
            </a:pPr>
            <a:r>
              <a:rPr lang="en-US" sz="2400"/>
              <a:t>	Electronics, solar panels, elastomeric coating for electrical cables. </a:t>
            </a:r>
          </a:p>
          <a:p>
            <a:pPr>
              <a:buNone/>
            </a:pPr>
            <a:r>
              <a:rPr lang="en-US" sz="2400"/>
              <a:t>Cleaners, treatments: gun cleaners, chain cleaners,  engine coaters, auto detailing, piano tuning (2 uses) </a:t>
            </a:r>
          </a:p>
          <a:p>
            <a:pPr>
              <a:buNone/>
            </a:pPr>
            <a:r>
              <a:rPr lang="en-US" sz="2400"/>
              <a:t>Hydraulic fracturing lubricant  and tracer technology</a:t>
            </a:r>
          </a:p>
          <a:p>
            <a:pPr>
              <a:buNone/>
            </a:pPr>
            <a:r>
              <a:rPr lang="en-US" sz="2400"/>
              <a:t>Chrome plating and photolithography</a:t>
            </a:r>
          </a:p>
          <a:p>
            <a:pPr>
              <a:buNone/>
            </a:pPr>
            <a:r>
              <a:rPr lang="en-US" sz="2900" b="1"/>
              <a:t>AFFFs</a:t>
            </a:r>
            <a:r>
              <a:rPr lang="en-US" sz="2900"/>
              <a:t> – most prevalent source in groundwater and drinking water, may contain a complex mixture, and each batch can vary to meet a standard (“MilSpec”) </a:t>
            </a:r>
          </a:p>
          <a:p>
            <a:pPr>
              <a:buNone/>
            </a:pPr>
            <a:r>
              <a:rPr lang="en-US" sz="2400"/>
              <a:t>Shaving, cosmetics, flosses</a:t>
            </a:r>
          </a:p>
          <a:p>
            <a:pPr>
              <a:buNone/>
            </a:pPr>
            <a:endParaRPr lang="en-US" sz="2400"/>
          </a:p>
        </p:txBody>
      </p:sp>
      <p:sp>
        <p:nvSpPr>
          <p:cNvPr id="4" name="Title 3"/>
          <p:cNvSpPr>
            <a:spLocks noGrp="1"/>
          </p:cNvSpPr>
          <p:nvPr>
            <p:ph type="title"/>
          </p:nvPr>
        </p:nvSpPr>
        <p:spPr>
          <a:xfrm>
            <a:off x="685299" y="0"/>
            <a:ext cx="9939158" cy="744583"/>
          </a:xfrm>
        </p:spPr>
        <p:txBody>
          <a:bodyPr/>
          <a:lstStyle/>
          <a:p>
            <a:r>
              <a:rPr lang="en-US"/>
              <a:t>Array of Historic Sources, Uses </a:t>
            </a:r>
          </a:p>
        </p:txBody>
      </p:sp>
    </p:spTree>
    <p:extLst>
      <p:ext uri="{BB962C8B-B14F-4D97-AF65-F5344CB8AC3E}">
        <p14:creationId xmlns:p14="http://schemas.microsoft.com/office/powerpoint/2010/main" val="242506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2C68-E7ED-4EF5-A714-928F8D69F52C}"/>
              </a:ext>
            </a:extLst>
          </p:cNvPr>
          <p:cNvSpPr>
            <a:spLocks noGrp="1"/>
          </p:cNvSpPr>
          <p:nvPr>
            <p:ph type="title"/>
          </p:nvPr>
        </p:nvSpPr>
        <p:spPr>
          <a:xfrm>
            <a:off x="451860" y="1473392"/>
            <a:ext cx="4026086" cy="4614594"/>
          </a:xfrm>
        </p:spPr>
        <p:txBody>
          <a:bodyPr vert="horz" lIns="91440" tIns="45720" rIns="91440" bIns="45720" rtlCol="0" anchor="ctr">
            <a:noAutofit/>
          </a:bodyPr>
          <a:lstStyle/>
          <a:p>
            <a:pPr algn="r"/>
            <a:r>
              <a:rPr lang="en-US" sz="4800">
                <a:solidFill>
                  <a:schemeClr val="accent1">
                    <a:lumMod val="50000"/>
                  </a:schemeClr>
                </a:solidFill>
                <a:latin typeface="Palatino Linotype"/>
              </a:rPr>
              <a:t>C8 Science Panel 2005-13 </a:t>
            </a:r>
            <a:br>
              <a:rPr lang="en-US" sz="4800"/>
            </a:br>
            <a:r>
              <a:rPr lang="en-US" sz="2000">
                <a:solidFill>
                  <a:schemeClr val="accent1">
                    <a:lumMod val="50000"/>
                  </a:schemeClr>
                </a:solidFill>
                <a:latin typeface="Palatino Linotype"/>
              </a:rPr>
              <a:t>(</a:t>
            </a:r>
            <a:r>
              <a:rPr lang="en-US" sz="2000" b="1">
                <a:solidFill>
                  <a:schemeClr val="accent1">
                    <a:lumMod val="50000"/>
                  </a:schemeClr>
                </a:solidFill>
                <a:latin typeface="Palatino Linotype"/>
              </a:rPr>
              <a:t>PFOA-contaminated water, </a:t>
            </a:r>
            <a:br>
              <a:rPr lang="en-US" sz="2000" b="1"/>
            </a:br>
            <a:r>
              <a:rPr lang="en-US" sz="2000" b="1">
                <a:solidFill>
                  <a:schemeClr val="accent1">
                    <a:lumMod val="50000"/>
                  </a:schemeClr>
                </a:solidFill>
                <a:latin typeface="Palatino Linotype"/>
              </a:rPr>
              <a:t>N=69,030, and literature review)</a:t>
            </a:r>
            <a:br>
              <a:rPr lang="en-US" sz="2000" b="1"/>
            </a:br>
            <a:br>
              <a:rPr lang="en-US" sz="2000" b="1"/>
            </a:br>
            <a:r>
              <a:rPr lang="en-US" sz="2400" b="1" i="1">
                <a:solidFill>
                  <a:schemeClr val="accent1">
                    <a:lumMod val="50000"/>
                  </a:schemeClr>
                </a:solidFill>
                <a:latin typeface="Palatino Linotype"/>
              </a:rPr>
              <a:t>There are now &gt; 1000 peer review papers concerning this chemical class, human exposures, and health effects</a:t>
            </a:r>
            <a:br>
              <a:rPr lang="en-US" sz="2000" b="1"/>
            </a:br>
            <a:endParaRPr lang="en-US" sz="2000" b="1">
              <a:solidFill>
                <a:schemeClr val="accent1">
                  <a:lumMod val="50000"/>
                </a:schemeClr>
              </a:solidFill>
            </a:endParaRPr>
          </a:p>
        </p:txBody>
      </p:sp>
      <p:sp>
        <p:nvSpPr>
          <p:cNvPr id="3" name="Content Placeholder 2">
            <a:extLst>
              <a:ext uri="{FF2B5EF4-FFF2-40B4-BE49-F238E27FC236}">
                <a16:creationId xmlns:a16="http://schemas.microsoft.com/office/drawing/2014/main" id="{5F9565F8-D851-46CA-BC51-D0670FEFC51D}"/>
              </a:ext>
            </a:extLst>
          </p:cNvPr>
          <p:cNvSpPr>
            <a:spLocks noGrp="1"/>
          </p:cNvSpPr>
          <p:nvPr>
            <p:ph idx="1"/>
          </p:nvPr>
        </p:nvSpPr>
        <p:spPr>
          <a:xfrm>
            <a:off x="5204109" y="1645920"/>
            <a:ext cx="6821636" cy="4589988"/>
          </a:xfrm>
        </p:spPr>
        <p:txBody>
          <a:bodyPr>
            <a:normAutofit/>
          </a:bodyPr>
          <a:lstStyle/>
          <a:p>
            <a:pPr>
              <a:lnSpc>
                <a:spcPct val="90000"/>
              </a:lnSpc>
            </a:pPr>
            <a:r>
              <a:rPr lang="en-US" sz="3200"/>
              <a:t>“Probable Link” Findings</a:t>
            </a:r>
          </a:p>
          <a:p>
            <a:pPr marL="0" indent="0">
              <a:lnSpc>
                <a:spcPct val="90000"/>
              </a:lnSpc>
              <a:buNone/>
            </a:pPr>
            <a:r>
              <a:rPr lang="en-US" sz="3200"/>
              <a:t>      -    Hypercholesterolemia</a:t>
            </a:r>
            <a:r>
              <a:rPr lang="en-US" sz="3200" baseline="30000"/>
              <a:t>1</a:t>
            </a:r>
            <a:r>
              <a:rPr lang="en-US" sz="3200"/>
              <a:t> </a:t>
            </a:r>
          </a:p>
          <a:p>
            <a:pPr marL="0" indent="0">
              <a:lnSpc>
                <a:spcPct val="90000"/>
              </a:lnSpc>
              <a:buNone/>
            </a:pPr>
            <a:r>
              <a:rPr lang="en-US" sz="3200"/>
              <a:t>     -     Thyroid Disease</a:t>
            </a:r>
            <a:r>
              <a:rPr lang="en-US" sz="3200" baseline="30000"/>
              <a:t>2</a:t>
            </a:r>
            <a:r>
              <a:rPr lang="en-US" sz="3200"/>
              <a:t> </a:t>
            </a:r>
          </a:p>
          <a:p>
            <a:pPr marL="0" indent="0">
              <a:lnSpc>
                <a:spcPct val="90000"/>
              </a:lnSpc>
              <a:buNone/>
            </a:pPr>
            <a:r>
              <a:rPr lang="en-US" sz="3200"/>
              <a:t>     -     Ulcerative Colitis</a:t>
            </a:r>
            <a:r>
              <a:rPr lang="en-US" sz="3200" baseline="30000"/>
              <a:t>2</a:t>
            </a:r>
            <a:r>
              <a:rPr lang="en-US" sz="3200"/>
              <a:t> </a:t>
            </a:r>
          </a:p>
          <a:p>
            <a:pPr marL="0" indent="0">
              <a:lnSpc>
                <a:spcPct val="90000"/>
              </a:lnSpc>
              <a:buNone/>
            </a:pPr>
            <a:r>
              <a:rPr lang="en-US" sz="3200"/>
              <a:t>     -     Testicular Cancer </a:t>
            </a:r>
          </a:p>
          <a:p>
            <a:pPr marL="0" indent="0">
              <a:lnSpc>
                <a:spcPct val="90000"/>
              </a:lnSpc>
              <a:buNone/>
            </a:pPr>
            <a:r>
              <a:rPr lang="en-US" sz="3200"/>
              <a:t>     -     Kidney Cancer</a:t>
            </a:r>
            <a:r>
              <a:rPr lang="en-US" sz="3200" baseline="30000"/>
              <a:t>1</a:t>
            </a:r>
            <a:r>
              <a:rPr lang="en-US" sz="3200"/>
              <a:t> </a:t>
            </a:r>
          </a:p>
          <a:p>
            <a:pPr marL="0" indent="0">
              <a:lnSpc>
                <a:spcPct val="90000"/>
              </a:lnSpc>
              <a:buNone/>
            </a:pPr>
            <a:r>
              <a:rPr lang="en-US" sz="3200"/>
              <a:t>     -     Pregnancy-induced Hypertension</a:t>
            </a:r>
          </a:p>
          <a:p>
            <a:pPr marL="0" indent="0">
              <a:lnSpc>
                <a:spcPct val="90000"/>
              </a:lnSpc>
              <a:buNone/>
            </a:pPr>
            <a:r>
              <a:rPr lang="en-US" sz="1400">
                <a:latin typeface="Arial" panose="020B0604020202020204" pitchFamily="34" charset="0"/>
                <a:cs typeface="Arial" panose="020B0604020202020204" pitchFamily="34" charset="0"/>
              </a:rPr>
              <a:t>1. Substantially  Increased Evidence since 2015   2.  Nuances since 2015</a:t>
            </a:r>
          </a:p>
        </p:txBody>
      </p:sp>
      <p:sp>
        <p:nvSpPr>
          <p:cNvPr id="4" name="Title 1">
            <a:extLst>
              <a:ext uri="{FF2B5EF4-FFF2-40B4-BE49-F238E27FC236}">
                <a16:creationId xmlns:a16="http://schemas.microsoft.com/office/drawing/2014/main" id="{014AD281-A970-4DEA-B5DA-7C10DF9C2357}"/>
              </a:ext>
            </a:extLst>
          </p:cNvPr>
          <p:cNvSpPr txBox="1">
            <a:spLocks/>
          </p:cNvSpPr>
          <p:nvPr/>
        </p:nvSpPr>
        <p:spPr>
          <a:xfrm>
            <a:off x="457200" y="253048"/>
            <a:ext cx="8534400" cy="123285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p>
        </p:txBody>
      </p:sp>
    </p:spTree>
    <p:extLst>
      <p:ext uri="{BB962C8B-B14F-4D97-AF65-F5344CB8AC3E}">
        <p14:creationId xmlns:p14="http://schemas.microsoft.com/office/powerpoint/2010/main" val="131385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D548-A47E-8CC8-4938-F06D31DFFD83}"/>
              </a:ext>
            </a:extLst>
          </p:cNvPr>
          <p:cNvSpPr>
            <a:spLocks noGrp="1"/>
          </p:cNvSpPr>
          <p:nvPr>
            <p:ph type="title"/>
          </p:nvPr>
        </p:nvSpPr>
        <p:spPr>
          <a:xfrm>
            <a:off x="648930" y="629267"/>
            <a:ext cx="9252154" cy="1016654"/>
          </a:xfrm>
        </p:spPr>
        <p:txBody>
          <a:bodyPr>
            <a:normAutofit fontScale="90000"/>
          </a:bodyPr>
          <a:lstStyle/>
          <a:p>
            <a:r>
              <a:rPr lang="en-US" sz="3300">
                <a:solidFill>
                  <a:schemeClr val="accent1">
                    <a:lumMod val="50000"/>
                  </a:schemeClr>
                </a:solidFill>
                <a:latin typeface="Palatino Linotype"/>
              </a:rPr>
              <a:t>Examples of Outcomes other than probable links that have become clearer since the Science Panel Deliberated </a:t>
            </a:r>
            <a:endParaRPr lang="en-US" sz="3300">
              <a:solidFill>
                <a:schemeClr val="accent1">
                  <a:lumMod val="50000"/>
                </a:schemeClr>
              </a:solidFill>
            </a:endParaRPr>
          </a:p>
        </p:txBody>
      </p:sp>
      <p:graphicFrame>
        <p:nvGraphicFramePr>
          <p:cNvPr id="5" name="Content Placeholder 2">
            <a:extLst>
              <a:ext uri="{FF2B5EF4-FFF2-40B4-BE49-F238E27FC236}">
                <a16:creationId xmlns:a16="http://schemas.microsoft.com/office/drawing/2014/main" id="{0C8C057E-1F6C-5676-3C97-2DBE10732F89}"/>
              </a:ext>
            </a:extLst>
          </p:cNvPr>
          <p:cNvGraphicFramePr>
            <a:graphicFrameLocks noGrp="1"/>
          </p:cNvGraphicFramePr>
          <p:nvPr>
            <p:ph idx="1"/>
            <p:extLst>
              <p:ext uri="{D42A27DB-BD31-4B8C-83A1-F6EECF244321}">
                <p14:modId xmlns:p14="http://schemas.microsoft.com/office/powerpoint/2010/main" val="66901174"/>
              </p:ext>
            </p:extLst>
          </p:nvPr>
        </p:nvGraphicFramePr>
        <p:xfrm>
          <a:off x="648930" y="2393313"/>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95189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BB5E-A51C-4CA9-B766-137492B2BB47}"/>
              </a:ext>
            </a:extLst>
          </p:cNvPr>
          <p:cNvSpPr>
            <a:spLocks noGrp="1"/>
          </p:cNvSpPr>
          <p:nvPr>
            <p:ph type="title"/>
          </p:nvPr>
        </p:nvSpPr>
        <p:spPr/>
        <p:txBody>
          <a:bodyPr/>
          <a:lstStyle/>
          <a:p>
            <a:r>
              <a:rPr lang="en-US"/>
              <a:t>California Basis for PFAS Health Goals </a:t>
            </a:r>
          </a:p>
        </p:txBody>
      </p:sp>
      <p:pic>
        <p:nvPicPr>
          <p:cNvPr id="5" name="Content Placeholder 4">
            <a:extLst>
              <a:ext uri="{FF2B5EF4-FFF2-40B4-BE49-F238E27FC236}">
                <a16:creationId xmlns:a16="http://schemas.microsoft.com/office/drawing/2014/main" id="{1908B0DD-5718-4DBE-93A2-675BAF458482}"/>
              </a:ext>
            </a:extLst>
          </p:cNvPr>
          <p:cNvPicPr>
            <a:picLocks noGrp="1" noChangeAspect="1"/>
          </p:cNvPicPr>
          <p:nvPr>
            <p:ph idx="1"/>
          </p:nvPr>
        </p:nvPicPr>
        <p:blipFill>
          <a:blip r:embed="rId3"/>
          <a:stretch>
            <a:fillRect/>
          </a:stretch>
        </p:blipFill>
        <p:spPr>
          <a:xfrm>
            <a:off x="1569297" y="1472248"/>
            <a:ext cx="9052560" cy="4410392"/>
          </a:xfrm>
        </p:spPr>
      </p:pic>
    </p:spTree>
    <p:extLst>
      <p:ext uri="{BB962C8B-B14F-4D97-AF65-F5344CB8AC3E}">
        <p14:creationId xmlns:p14="http://schemas.microsoft.com/office/powerpoint/2010/main" val="159112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E524-412C-43BA-AB51-1A91E2F32F23}"/>
              </a:ext>
            </a:extLst>
          </p:cNvPr>
          <p:cNvSpPr>
            <a:spLocks noGrp="1"/>
          </p:cNvSpPr>
          <p:nvPr>
            <p:ph type="title"/>
          </p:nvPr>
        </p:nvSpPr>
        <p:spPr>
          <a:xfrm>
            <a:off x="646111" y="452718"/>
            <a:ext cx="10230436" cy="810598"/>
          </a:xfrm>
        </p:spPr>
        <p:txBody>
          <a:bodyPr/>
          <a:lstStyle/>
          <a:p>
            <a:r>
              <a:rPr lang="en-US"/>
              <a:t>           PFAS Outcome Examples – my View</a:t>
            </a:r>
          </a:p>
        </p:txBody>
      </p:sp>
      <p:sp>
        <p:nvSpPr>
          <p:cNvPr id="5" name="Text Placeholder 4">
            <a:extLst>
              <a:ext uri="{FF2B5EF4-FFF2-40B4-BE49-F238E27FC236}">
                <a16:creationId xmlns:a16="http://schemas.microsoft.com/office/drawing/2014/main" id="{0914E31D-32BF-4A39-8BB1-087F39AC3900}"/>
              </a:ext>
            </a:extLst>
          </p:cNvPr>
          <p:cNvSpPr>
            <a:spLocks noGrp="1"/>
          </p:cNvSpPr>
          <p:nvPr>
            <p:ph type="body" idx="1"/>
          </p:nvPr>
        </p:nvSpPr>
        <p:spPr>
          <a:xfrm>
            <a:off x="632947" y="1347537"/>
            <a:ext cx="2946866" cy="633663"/>
          </a:xfrm>
        </p:spPr>
        <p:txBody>
          <a:bodyPr/>
          <a:lstStyle/>
          <a:p>
            <a:r>
              <a:rPr lang="en-US" sz="2800"/>
              <a:t>Strong Evidence </a:t>
            </a:r>
          </a:p>
        </p:txBody>
      </p:sp>
      <p:sp>
        <p:nvSpPr>
          <p:cNvPr id="8" name="Text Placeholder 7">
            <a:extLst>
              <a:ext uri="{FF2B5EF4-FFF2-40B4-BE49-F238E27FC236}">
                <a16:creationId xmlns:a16="http://schemas.microsoft.com/office/drawing/2014/main" id="{F21035DB-0E2A-436B-9B21-EC784A422519}"/>
              </a:ext>
            </a:extLst>
          </p:cNvPr>
          <p:cNvSpPr>
            <a:spLocks noGrp="1"/>
          </p:cNvSpPr>
          <p:nvPr>
            <p:ph type="body" sz="half" idx="15"/>
          </p:nvPr>
        </p:nvSpPr>
        <p:spPr>
          <a:xfrm>
            <a:off x="372980" y="2065421"/>
            <a:ext cx="3404936" cy="4190917"/>
          </a:xfrm>
        </p:spPr>
        <p:txBody>
          <a:bodyPr>
            <a:normAutofit lnSpcReduction="10000"/>
          </a:bodyPr>
          <a:lstStyle/>
          <a:p>
            <a:r>
              <a:rPr lang="en-US" sz="2000" b="1">
                <a:solidFill>
                  <a:schemeClr val="accent2"/>
                </a:solidFill>
              </a:rPr>
              <a:t>Immunotoxicity,    vaccine uptake</a:t>
            </a:r>
          </a:p>
          <a:p>
            <a:r>
              <a:rPr lang="en-US" sz="2000" b="1">
                <a:solidFill>
                  <a:schemeClr val="accent2"/>
                </a:solidFill>
              </a:rPr>
              <a:t>Lipids /Sterol interference, Associated Codeable conditions and longitudinal diagnoses and medications </a:t>
            </a:r>
          </a:p>
          <a:p>
            <a:r>
              <a:rPr lang="en-US" sz="2000" b="1">
                <a:solidFill>
                  <a:schemeClr val="accent2"/>
                </a:solidFill>
              </a:rPr>
              <a:t>Kidney cancer</a:t>
            </a:r>
          </a:p>
          <a:p>
            <a:r>
              <a:rPr lang="en-US" sz="2000" b="1">
                <a:solidFill>
                  <a:schemeClr val="accent2"/>
                </a:solidFill>
              </a:rPr>
              <a:t>Liver Functions and Steatosis</a:t>
            </a:r>
          </a:p>
          <a:p>
            <a:r>
              <a:rPr lang="en-US" sz="2000" b="1">
                <a:solidFill>
                  <a:schemeClr val="accent2"/>
                </a:solidFill>
              </a:rPr>
              <a:t>Thyroid Alterations/Binding proteins </a:t>
            </a:r>
          </a:p>
          <a:p>
            <a:r>
              <a:rPr lang="en-US" sz="2000" b="1">
                <a:solidFill>
                  <a:schemeClr val="accent2"/>
                </a:solidFill>
              </a:rPr>
              <a:t>Uric Acid - Hyperuricemia/Gout</a:t>
            </a:r>
          </a:p>
          <a:p>
            <a:r>
              <a:rPr lang="en-US" sz="2000" b="1">
                <a:solidFill>
                  <a:schemeClr val="accent2"/>
                </a:solidFill>
              </a:rPr>
              <a:t>Birthweight</a:t>
            </a:r>
          </a:p>
          <a:p>
            <a:endParaRPr lang="en-US" sz="2000" b="1">
              <a:solidFill>
                <a:schemeClr val="accent2"/>
              </a:solidFill>
            </a:endParaRPr>
          </a:p>
          <a:p>
            <a:endParaRPr lang="en-US"/>
          </a:p>
        </p:txBody>
      </p:sp>
      <p:sp>
        <p:nvSpPr>
          <p:cNvPr id="6" name="Text Placeholder 5">
            <a:extLst>
              <a:ext uri="{FF2B5EF4-FFF2-40B4-BE49-F238E27FC236}">
                <a16:creationId xmlns:a16="http://schemas.microsoft.com/office/drawing/2014/main" id="{37C0DE36-BA06-47D9-A77B-36501F86CCE1}"/>
              </a:ext>
            </a:extLst>
          </p:cNvPr>
          <p:cNvSpPr>
            <a:spLocks noGrp="1"/>
          </p:cNvSpPr>
          <p:nvPr>
            <p:ph type="body" sz="quarter" idx="3"/>
          </p:nvPr>
        </p:nvSpPr>
        <p:spPr>
          <a:xfrm>
            <a:off x="3883659" y="1347537"/>
            <a:ext cx="3422113" cy="633663"/>
          </a:xfrm>
        </p:spPr>
        <p:txBody>
          <a:bodyPr/>
          <a:lstStyle/>
          <a:p>
            <a:r>
              <a:rPr lang="en-US" sz="2800"/>
              <a:t>  Substantial Evidence</a:t>
            </a:r>
          </a:p>
        </p:txBody>
      </p:sp>
      <p:sp>
        <p:nvSpPr>
          <p:cNvPr id="9" name="Text Placeholder 8">
            <a:extLst>
              <a:ext uri="{FF2B5EF4-FFF2-40B4-BE49-F238E27FC236}">
                <a16:creationId xmlns:a16="http://schemas.microsoft.com/office/drawing/2014/main" id="{C5344CD0-C035-4EEA-BB26-218EC95D6F42}"/>
              </a:ext>
            </a:extLst>
          </p:cNvPr>
          <p:cNvSpPr>
            <a:spLocks noGrp="1"/>
          </p:cNvSpPr>
          <p:nvPr>
            <p:ph type="body" sz="half" idx="16"/>
          </p:nvPr>
        </p:nvSpPr>
        <p:spPr>
          <a:xfrm>
            <a:off x="3994483" y="2065421"/>
            <a:ext cx="3154815" cy="4070602"/>
          </a:xfrm>
        </p:spPr>
        <p:txBody>
          <a:bodyPr>
            <a:normAutofit/>
          </a:bodyPr>
          <a:lstStyle/>
          <a:p>
            <a:r>
              <a:rPr lang="en-US" sz="2000" b="1"/>
              <a:t>Breast Feeding, diminished capability </a:t>
            </a:r>
          </a:p>
          <a:p>
            <a:r>
              <a:rPr lang="en-US" sz="2000" b="1"/>
              <a:t>Insulin Resistance/Diabetes</a:t>
            </a:r>
          </a:p>
          <a:p>
            <a:r>
              <a:rPr lang="en-US" sz="2000" b="1"/>
              <a:t>Kidney Disease </a:t>
            </a:r>
          </a:p>
          <a:p>
            <a:r>
              <a:rPr lang="en-US" sz="2000" b="1"/>
              <a:t>Osteoporosis</a:t>
            </a:r>
          </a:p>
          <a:p>
            <a:r>
              <a:rPr lang="en-US" sz="2000" b="1"/>
              <a:t>Preeclampsia/PIH </a:t>
            </a:r>
          </a:p>
          <a:p>
            <a:r>
              <a:rPr lang="en-US" sz="2000" b="1"/>
              <a:t>Testicular Cancer </a:t>
            </a:r>
          </a:p>
        </p:txBody>
      </p:sp>
      <p:sp>
        <p:nvSpPr>
          <p:cNvPr id="7" name="Text Placeholder 6">
            <a:extLst>
              <a:ext uri="{FF2B5EF4-FFF2-40B4-BE49-F238E27FC236}">
                <a16:creationId xmlns:a16="http://schemas.microsoft.com/office/drawing/2014/main" id="{79387614-D63F-49D3-A392-92862CE6B648}"/>
              </a:ext>
            </a:extLst>
          </p:cNvPr>
          <p:cNvSpPr>
            <a:spLocks noGrp="1"/>
          </p:cNvSpPr>
          <p:nvPr>
            <p:ph type="body" sz="quarter" idx="13"/>
          </p:nvPr>
        </p:nvSpPr>
        <p:spPr>
          <a:xfrm>
            <a:off x="7471611" y="1503947"/>
            <a:ext cx="4406161" cy="477253"/>
          </a:xfrm>
        </p:spPr>
        <p:txBody>
          <a:bodyPr/>
          <a:lstStyle/>
          <a:p>
            <a:r>
              <a:rPr lang="en-US" sz="2800"/>
              <a:t>Some or conflicting evidence </a:t>
            </a:r>
          </a:p>
        </p:txBody>
      </p:sp>
      <p:sp>
        <p:nvSpPr>
          <p:cNvPr id="10" name="Text Placeholder 9">
            <a:extLst>
              <a:ext uri="{FF2B5EF4-FFF2-40B4-BE49-F238E27FC236}">
                <a16:creationId xmlns:a16="http://schemas.microsoft.com/office/drawing/2014/main" id="{A3220CA8-C036-45A6-B980-9182880E8582}"/>
              </a:ext>
            </a:extLst>
          </p:cNvPr>
          <p:cNvSpPr>
            <a:spLocks noGrp="1"/>
          </p:cNvSpPr>
          <p:nvPr>
            <p:ph type="body" sz="half" idx="17"/>
          </p:nvPr>
        </p:nvSpPr>
        <p:spPr>
          <a:xfrm>
            <a:off x="7471612" y="1981200"/>
            <a:ext cx="4571999" cy="4551947"/>
          </a:xfrm>
        </p:spPr>
        <p:txBody>
          <a:bodyPr>
            <a:normAutofit lnSpcReduction="10000"/>
          </a:bodyPr>
          <a:lstStyle/>
          <a:p>
            <a:r>
              <a:rPr lang="en-US" sz="2000">
                <a:solidFill>
                  <a:schemeClr val="tx2"/>
                </a:solidFill>
              </a:rPr>
              <a:t>Asthma, Allergy</a:t>
            </a:r>
            <a:endParaRPr lang="en-US" sz="2000">
              <a:solidFill>
                <a:schemeClr val="tx2"/>
              </a:solidFill>
              <a:ea typeface="Calibri"/>
              <a:cs typeface="Calibri"/>
            </a:endParaRPr>
          </a:p>
          <a:p>
            <a:r>
              <a:rPr lang="en-US" sz="2000">
                <a:solidFill>
                  <a:schemeClr val="tx2"/>
                </a:solidFill>
              </a:rPr>
              <a:t>Cardiovascular/BP</a:t>
            </a:r>
            <a:endParaRPr lang="en-US" sz="2000">
              <a:solidFill>
                <a:schemeClr val="tx2"/>
              </a:solidFill>
              <a:ea typeface="Calibri"/>
              <a:cs typeface="Calibri"/>
            </a:endParaRPr>
          </a:p>
          <a:p>
            <a:r>
              <a:rPr lang="en-US" sz="2000">
                <a:solidFill>
                  <a:schemeClr val="tx2"/>
                </a:solidFill>
              </a:rPr>
              <a:t>Childhood adiposity</a:t>
            </a:r>
            <a:endParaRPr lang="en-US" sz="2000">
              <a:solidFill>
                <a:schemeClr val="tx2"/>
              </a:solidFill>
              <a:ea typeface="Calibri"/>
              <a:cs typeface="Calibri"/>
            </a:endParaRPr>
          </a:p>
          <a:p>
            <a:r>
              <a:rPr lang="en-US" sz="2000">
                <a:solidFill>
                  <a:schemeClr val="tx2"/>
                </a:solidFill>
              </a:rPr>
              <a:t>Fecundity diminished (with physiology  evidence for ovarian, testicular function and sperm morphology motility) </a:t>
            </a:r>
            <a:endParaRPr lang="en-US" sz="2000">
              <a:solidFill>
                <a:schemeClr val="tx2"/>
              </a:solidFill>
              <a:ea typeface="Calibri"/>
              <a:cs typeface="Calibri"/>
            </a:endParaRPr>
          </a:p>
          <a:p>
            <a:r>
              <a:rPr lang="en-US" sz="2000">
                <a:solidFill>
                  <a:schemeClr val="tx2"/>
                </a:solidFill>
              </a:rPr>
              <a:t>Liver cancer &amp; Breast cancer   </a:t>
            </a:r>
            <a:endParaRPr lang="en-US" sz="2000">
              <a:solidFill>
                <a:schemeClr val="tx2"/>
              </a:solidFill>
              <a:ea typeface="Calibri"/>
              <a:cs typeface="Calibri"/>
            </a:endParaRPr>
          </a:p>
          <a:p>
            <a:r>
              <a:rPr lang="en-US" sz="2000">
                <a:solidFill>
                  <a:schemeClr val="tx2"/>
                </a:solidFill>
              </a:rPr>
              <a:t>Infections, notably in early childhood </a:t>
            </a:r>
            <a:endParaRPr lang="en-US" sz="2000">
              <a:solidFill>
                <a:schemeClr val="tx2"/>
              </a:solidFill>
              <a:ea typeface="Calibri"/>
              <a:cs typeface="Calibri"/>
            </a:endParaRPr>
          </a:p>
          <a:p>
            <a:r>
              <a:rPr lang="en-US" sz="2000">
                <a:solidFill>
                  <a:schemeClr val="tx2"/>
                </a:solidFill>
              </a:rPr>
              <a:t>Thyroid disease</a:t>
            </a:r>
            <a:endParaRPr lang="en-US" sz="2000">
              <a:solidFill>
                <a:schemeClr val="tx2"/>
              </a:solidFill>
              <a:ea typeface="Calibri"/>
              <a:cs typeface="Calibri"/>
            </a:endParaRPr>
          </a:p>
          <a:p>
            <a:r>
              <a:rPr lang="en-US" sz="2000">
                <a:solidFill>
                  <a:schemeClr val="tx2"/>
                </a:solidFill>
              </a:rPr>
              <a:t>Developmental: Intrauterine Growth Retardation (IUGR), Preterm birth</a:t>
            </a:r>
            <a:endParaRPr lang="en-US" sz="2000">
              <a:solidFill>
                <a:schemeClr val="tx2"/>
              </a:solidFill>
              <a:ea typeface="Calibri"/>
              <a:cs typeface="Calibri"/>
            </a:endParaRPr>
          </a:p>
          <a:p>
            <a:r>
              <a:rPr lang="en-US" sz="2000">
                <a:solidFill>
                  <a:schemeClr val="tx2"/>
                </a:solidFill>
              </a:rPr>
              <a:t>Ulcerative Colitis </a:t>
            </a:r>
            <a:endParaRPr lang="en-US" sz="2000">
              <a:solidFill>
                <a:schemeClr val="tx2"/>
              </a:solidFill>
              <a:ea typeface="Calibri"/>
              <a:cs typeface="Calibri"/>
            </a:endParaRPr>
          </a:p>
          <a:p>
            <a:endParaRPr lang="en-US"/>
          </a:p>
        </p:txBody>
      </p:sp>
      <p:sp>
        <p:nvSpPr>
          <p:cNvPr id="4" name="Arrow: Down 3">
            <a:extLst>
              <a:ext uri="{FF2B5EF4-FFF2-40B4-BE49-F238E27FC236}">
                <a16:creationId xmlns:a16="http://schemas.microsoft.com/office/drawing/2014/main" id="{D80B53B9-A7F7-40F5-9E94-159BD90779A5}"/>
              </a:ext>
            </a:extLst>
          </p:cNvPr>
          <p:cNvSpPr/>
          <p:nvPr/>
        </p:nvSpPr>
        <p:spPr>
          <a:xfrm>
            <a:off x="2139885" y="2065421"/>
            <a:ext cx="122548" cy="423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67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F33C-7E04-40F1-9985-9A4BE771398A}"/>
              </a:ext>
            </a:extLst>
          </p:cNvPr>
          <p:cNvSpPr>
            <a:spLocks noGrp="1"/>
          </p:cNvSpPr>
          <p:nvPr>
            <p:ph type="ctrTitle"/>
          </p:nvPr>
        </p:nvSpPr>
        <p:spPr>
          <a:xfrm>
            <a:off x="177209" y="156411"/>
            <a:ext cx="11791507" cy="2486581"/>
          </a:xfrm>
        </p:spPr>
        <p:txBody>
          <a:bodyPr>
            <a:normAutofit fontScale="90000"/>
          </a:bodyPr>
          <a:lstStyle/>
          <a:p>
            <a:r>
              <a:rPr lang="en-US" sz="4800">
                <a:latin typeface="Palatino Linotype"/>
              </a:rPr>
              <a:t>Clinician-Patient Communications About </a:t>
            </a:r>
            <a:br>
              <a:rPr lang="en-US" sz="4800"/>
            </a:br>
            <a:r>
              <a:rPr lang="en-US" sz="4800">
                <a:latin typeface="Palatino Linotype"/>
              </a:rPr>
              <a:t>Exposures and Health </a:t>
            </a:r>
            <a:br>
              <a:rPr lang="en-US" sz="4800">
                <a:latin typeface="Palatino Linotype"/>
              </a:rPr>
            </a:br>
            <a:r>
              <a:rPr lang="en-US" sz="2000">
                <a:latin typeface="Palatino Linotype"/>
              </a:rPr>
              <a:t>AHRQ SOCIO ECOLOGICAL MODEL for Prevention                                              		CLINICAL MODEL			                 </a:t>
            </a:r>
            <a:br>
              <a:rPr lang="en-US" sz="2000">
                <a:latin typeface="Palatino Linotype"/>
              </a:rPr>
            </a:br>
            <a:r>
              <a:rPr lang="en-US" sz="2000">
                <a:latin typeface="Palatino Linotype"/>
              </a:rPr>
              <a:t>*</a:t>
            </a:r>
            <a:r>
              <a:rPr lang="en-US" sz="2000">
                <a:solidFill>
                  <a:srgbClr val="FFC000"/>
                </a:solidFill>
                <a:latin typeface="Palatino Linotype"/>
              </a:rPr>
              <a:t>Others Interested (and Influencing); </a:t>
            </a:r>
            <a:r>
              <a:rPr lang="en-US" sz="2000">
                <a:solidFill>
                  <a:schemeClr val="accent2"/>
                </a:solidFill>
                <a:latin typeface="Palatino Linotype"/>
              </a:rPr>
              <a:t>Water manager, well owner, insurers, </a:t>
            </a:r>
            <a:r>
              <a:rPr lang="en-US" sz="2000" b="1">
                <a:solidFill>
                  <a:schemeClr val="accent2"/>
                </a:solidFill>
                <a:latin typeface="Palatino Linotype"/>
              </a:rPr>
              <a:t>health/environment agencies</a:t>
            </a:r>
            <a:r>
              <a:rPr lang="en-US" sz="2000">
                <a:solidFill>
                  <a:schemeClr val="accent2"/>
                </a:solidFill>
                <a:latin typeface="Palatino Linotype"/>
              </a:rPr>
              <a:t>, </a:t>
            </a:r>
            <a:r>
              <a:rPr lang="en-US" sz="2000">
                <a:latin typeface="Palatino Linotype"/>
              </a:rPr>
              <a:t>………… </a:t>
            </a:r>
            <a:endParaRPr lang="en-US"/>
          </a:p>
        </p:txBody>
      </p:sp>
      <p:pic>
        <p:nvPicPr>
          <p:cNvPr id="1026" name="Picture 2" descr="How to Improve Communications Among Your Healthcare Team">
            <a:extLst>
              <a:ext uri="{FF2B5EF4-FFF2-40B4-BE49-F238E27FC236}">
                <a16:creationId xmlns:a16="http://schemas.microsoft.com/office/drawing/2014/main" id="{9F87851E-F3DC-4D68-8330-03E2A5BB3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985" y="2792401"/>
            <a:ext cx="4536559" cy="3095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socioecological model shows five nesting arches. The outermost one is labeled 'policy' and includes local/state/national legislatures, Federal government agencies (AHRQ, CDC, NIH, etc.) and national advocacy/nonprofit organizations. The next arch is labeled 'community' and includes coalitions, health disparity collaboratives, tribal health departments, community/state regional advocacy organizations, medial, and research institutions. The next is labeled 'organizational' and includes state/local health departments; employer/work sites; health insurance plans, i.e., public and private; health care systems/academic/medical institutions; tribal urban health clinics;, professional organizations; and community-based organizations. The fourth arch is labeled 'interpersonal' and includes: provider, family, peers, social networks. The innermost arch is labeled 'individual' and includes knowledge, attitude, and beliefs.">
            <a:extLst>
              <a:ext uri="{FF2B5EF4-FFF2-40B4-BE49-F238E27FC236}">
                <a16:creationId xmlns:a16="http://schemas.microsoft.com/office/drawing/2014/main" id="{4DBEE12E-64E3-47B8-B1EE-C5FACE008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98" y="2789252"/>
            <a:ext cx="7321923" cy="390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5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04B4-A030-CC54-F7FD-E5CC138FA956}"/>
              </a:ext>
            </a:extLst>
          </p:cNvPr>
          <p:cNvSpPr>
            <a:spLocks noGrp="1"/>
          </p:cNvSpPr>
          <p:nvPr>
            <p:ph type="title"/>
          </p:nvPr>
        </p:nvSpPr>
        <p:spPr/>
        <p:txBody>
          <a:bodyPr/>
          <a:lstStyle/>
          <a:p>
            <a:r>
              <a:rPr lang="en-US"/>
              <a:t>Our Most Difficult Communication Group</a:t>
            </a:r>
          </a:p>
        </p:txBody>
      </p:sp>
      <p:sp>
        <p:nvSpPr>
          <p:cNvPr id="5" name="Content Placeholder 4">
            <a:extLst>
              <a:ext uri="{FF2B5EF4-FFF2-40B4-BE49-F238E27FC236}">
                <a16:creationId xmlns:a16="http://schemas.microsoft.com/office/drawing/2014/main" id="{CAF6BE5B-5F4A-BC46-F514-81912E892B7E}"/>
              </a:ext>
            </a:extLst>
          </p:cNvPr>
          <p:cNvSpPr>
            <a:spLocks noGrp="1"/>
          </p:cNvSpPr>
          <p:nvPr>
            <p:ph sz="half" idx="2"/>
          </p:nvPr>
        </p:nvSpPr>
        <p:spPr/>
        <p:txBody>
          <a:bodyPr>
            <a:normAutofit/>
          </a:bodyPr>
          <a:lstStyle/>
          <a:p>
            <a:pPr marL="0" indent="0">
              <a:buNone/>
            </a:pPr>
            <a:r>
              <a:rPr lang="en-US" sz="2800"/>
              <a:t>Water utility managers are:</a:t>
            </a:r>
          </a:p>
          <a:p>
            <a:r>
              <a:rPr lang="en-US" sz="2800"/>
              <a:t>Caught in the middle</a:t>
            </a:r>
          </a:p>
          <a:p>
            <a:r>
              <a:rPr lang="en-US" sz="2800"/>
              <a:t>Worried about another large task, and </a:t>
            </a:r>
          </a:p>
          <a:p>
            <a:r>
              <a:rPr lang="en-US" sz="2800"/>
              <a:t>(In)sufficient Funds to do the task and</a:t>
            </a:r>
          </a:p>
          <a:p>
            <a:r>
              <a:rPr lang="en-US" sz="2800"/>
              <a:t>Costs that will be passed to consumers</a:t>
            </a:r>
          </a:p>
        </p:txBody>
      </p:sp>
      <p:pic>
        <p:nvPicPr>
          <p:cNvPr id="1028" name="Picture 4" descr="Introduction | Environmental Engineering for the 21st Century: Addressing  Grand Challenges |The National Academies Press">
            <a:extLst>
              <a:ext uri="{FF2B5EF4-FFF2-40B4-BE49-F238E27FC236}">
                <a16:creationId xmlns:a16="http://schemas.microsoft.com/office/drawing/2014/main" id="{AA63875A-7A29-5482-5801-33FC13A04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360" y="2579914"/>
            <a:ext cx="3621540" cy="289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9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FCFE5-2BB1-4207-C1C1-5A5228445E75}"/>
              </a:ext>
            </a:extLst>
          </p:cNvPr>
          <p:cNvSpPr>
            <a:spLocks noGrp="1"/>
          </p:cNvSpPr>
          <p:nvPr>
            <p:ph idx="1"/>
          </p:nvPr>
        </p:nvSpPr>
        <p:spPr/>
        <p:txBody>
          <a:bodyPr vert="horz" lIns="91440" tIns="45720" rIns="91440" bIns="45720" rtlCol="0" anchor="t">
            <a:normAutofit/>
          </a:bodyPr>
          <a:lstStyle/>
          <a:p>
            <a:endParaRPr lang="en-US" sz="1100">
              <a:ea typeface="+mn-lt"/>
              <a:cs typeface="+mn-lt"/>
            </a:endParaRPr>
          </a:p>
          <a:p>
            <a:pPr marL="0" indent="0" algn="ctr">
              <a:buNone/>
            </a:pPr>
            <a:r>
              <a:rPr lang="en-US" sz="6000" b="1">
                <a:solidFill>
                  <a:srgbClr val="163446"/>
                </a:solidFill>
                <a:latin typeface="Palatino Linotype"/>
                <a:ea typeface="+mn-lt"/>
                <a:cs typeface="+mn-lt"/>
              </a:rPr>
              <a:t>Evan Hansen </a:t>
            </a:r>
          </a:p>
          <a:p>
            <a:pPr marL="0" indent="0" algn="ctr">
              <a:buNone/>
            </a:pPr>
            <a:r>
              <a:rPr lang="en-US" sz="4000">
                <a:solidFill>
                  <a:srgbClr val="163446"/>
                </a:solidFill>
                <a:latin typeface="Palatino Linotype"/>
                <a:ea typeface="+mn-lt"/>
                <a:cs typeface="+mn-lt"/>
              </a:rPr>
              <a:t>Delegate, West Virginia House of Delegates </a:t>
            </a:r>
          </a:p>
          <a:p>
            <a:pPr marL="0" indent="0" algn="ctr">
              <a:buNone/>
            </a:pPr>
            <a:r>
              <a:rPr lang="en-US" sz="4000">
                <a:solidFill>
                  <a:srgbClr val="163446"/>
                </a:solidFill>
                <a:latin typeface="Palatino Linotype"/>
                <a:ea typeface="+mn-lt"/>
                <a:cs typeface="+mn-lt"/>
              </a:rPr>
              <a:t>Principal, Downstream Strategies</a:t>
            </a:r>
          </a:p>
          <a:p>
            <a:pPr algn="ctr"/>
            <a:endParaRPr lang="en-US" sz="4000">
              <a:ea typeface="+mn-lt"/>
              <a:cs typeface="+mn-lt"/>
            </a:endParaRPr>
          </a:p>
        </p:txBody>
      </p:sp>
    </p:spTree>
    <p:extLst>
      <p:ext uri="{BB962C8B-B14F-4D97-AF65-F5344CB8AC3E}">
        <p14:creationId xmlns:p14="http://schemas.microsoft.com/office/powerpoint/2010/main" val="267592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27EB-DF16-ABBA-8BAE-D300463658F1}"/>
              </a:ext>
            </a:extLst>
          </p:cNvPr>
          <p:cNvSpPr>
            <a:spLocks noGrp="1"/>
          </p:cNvSpPr>
          <p:nvPr>
            <p:ph type="title"/>
          </p:nvPr>
        </p:nvSpPr>
        <p:spPr>
          <a:xfrm>
            <a:off x="839788" y="365125"/>
            <a:ext cx="10515600" cy="1325563"/>
          </a:xfrm>
        </p:spPr>
        <p:txBody>
          <a:bodyPr anchor="ctr">
            <a:normAutofit/>
          </a:bodyPr>
          <a:lstStyle/>
          <a:p>
            <a:r>
              <a:rPr lang="en-US" b="1"/>
              <a:t>Agenda &amp; Housekeeping </a:t>
            </a:r>
          </a:p>
        </p:txBody>
      </p:sp>
      <p:sp>
        <p:nvSpPr>
          <p:cNvPr id="8" name="Text Placeholder 2">
            <a:extLst>
              <a:ext uri="{FF2B5EF4-FFF2-40B4-BE49-F238E27FC236}">
                <a16:creationId xmlns:a16="http://schemas.microsoft.com/office/drawing/2014/main" id="{7E3B97CC-ACDC-1E44-09AB-FFE153E905BA}"/>
              </a:ext>
            </a:extLst>
          </p:cNvPr>
          <p:cNvSpPr>
            <a:spLocks noGrp="1"/>
          </p:cNvSpPr>
          <p:nvPr>
            <p:ph type="body" idx="1"/>
          </p:nvPr>
        </p:nvSpPr>
        <p:spPr>
          <a:xfrm>
            <a:off x="839788" y="1681163"/>
            <a:ext cx="5157787" cy="823912"/>
          </a:xfrm>
          <a:ln>
            <a:solidFill>
              <a:srgbClr val="4472C4"/>
            </a:solidFill>
          </a:ln>
        </p:spPr>
        <p:txBody>
          <a:bodyPr>
            <a:normAutofit/>
          </a:bodyPr>
          <a:lstStyle/>
          <a:p>
            <a:r>
              <a:rPr lang="en-US" sz="3200">
                <a:cs typeface="Calibri"/>
              </a:rPr>
              <a:t>Agenda for Today: </a:t>
            </a:r>
            <a:endParaRPr lang="en-US" sz="3200">
              <a:ea typeface="Calibri" panose="020F0502020204030204"/>
              <a:cs typeface="Calibri" panose="020F0502020204030204"/>
            </a:endParaRPr>
          </a:p>
        </p:txBody>
      </p:sp>
      <p:sp>
        <p:nvSpPr>
          <p:cNvPr id="10" name="Content Placeholder 3">
            <a:extLst>
              <a:ext uri="{FF2B5EF4-FFF2-40B4-BE49-F238E27FC236}">
                <a16:creationId xmlns:a16="http://schemas.microsoft.com/office/drawing/2014/main" id="{415E3897-7552-F143-B92A-E3E155C3B588}"/>
              </a:ext>
            </a:extLst>
          </p:cNvPr>
          <p:cNvSpPr>
            <a:spLocks noGrp="1"/>
          </p:cNvSpPr>
          <p:nvPr>
            <p:ph sz="half" idx="2"/>
          </p:nvPr>
        </p:nvSpPr>
        <p:spPr>
          <a:xfrm>
            <a:off x="839788" y="2505075"/>
            <a:ext cx="5157787" cy="3684588"/>
          </a:xfrm>
        </p:spPr>
        <p:txBody>
          <a:bodyPr vert="horz" lIns="91440" tIns="45720" rIns="91440" bIns="45720" rtlCol="0" anchor="t">
            <a:normAutofit fontScale="92500" lnSpcReduction="20000"/>
          </a:bodyPr>
          <a:lstStyle/>
          <a:p>
            <a:endParaRPr lang="en-US"/>
          </a:p>
          <a:p>
            <a:endParaRPr lang="en-US">
              <a:cs typeface="Calibri"/>
            </a:endParaRPr>
          </a:p>
        </p:txBody>
      </p:sp>
      <p:sp>
        <p:nvSpPr>
          <p:cNvPr id="12" name="Text Placeholder 4">
            <a:extLst>
              <a:ext uri="{FF2B5EF4-FFF2-40B4-BE49-F238E27FC236}">
                <a16:creationId xmlns:a16="http://schemas.microsoft.com/office/drawing/2014/main" id="{52D76059-7CC2-3D18-AEC2-261FEC6892EF}"/>
              </a:ext>
            </a:extLst>
          </p:cNvPr>
          <p:cNvSpPr>
            <a:spLocks noGrp="1"/>
          </p:cNvSpPr>
          <p:nvPr>
            <p:ph type="body" sz="quarter" idx="3"/>
          </p:nvPr>
        </p:nvSpPr>
        <p:spPr>
          <a:xfrm>
            <a:off x="6172200" y="1681163"/>
            <a:ext cx="5183188" cy="823912"/>
          </a:xfrm>
          <a:ln>
            <a:solidFill>
              <a:srgbClr val="4472C4"/>
            </a:solidFill>
          </a:ln>
        </p:spPr>
        <p:txBody>
          <a:bodyPr>
            <a:normAutofit/>
          </a:bodyPr>
          <a:lstStyle/>
          <a:p>
            <a:r>
              <a:rPr lang="en-US" sz="3200">
                <a:cs typeface="Calibri"/>
              </a:rPr>
              <a:t>Housekeeping: </a:t>
            </a:r>
            <a:endParaRPr lang="en-US" sz="3200">
              <a:ea typeface="Calibri"/>
              <a:cs typeface="Calibri"/>
            </a:endParaRPr>
          </a:p>
        </p:txBody>
      </p:sp>
      <p:sp>
        <p:nvSpPr>
          <p:cNvPr id="14" name="Content Placeholder 5">
            <a:extLst>
              <a:ext uri="{FF2B5EF4-FFF2-40B4-BE49-F238E27FC236}">
                <a16:creationId xmlns:a16="http://schemas.microsoft.com/office/drawing/2014/main" id="{9EA07D9F-B0D4-5A2A-3151-B90697E28B6D}"/>
              </a:ext>
            </a:extLst>
          </p:cNvPr>
          <p:cNvSpPr>
            <a:spLocks noGrp="1"/>
          </p:cNvSpPr>
          <p:nvPr>
            <p:ph sz="quarter" idx="4"/>
          </p:nvPr>
        </p:nvSpPr>
        <p:spPr>
          <a:xfrm>
            <a:off x="6172200" y="2505075"/>
            <a:ext cx="5183188" cy="3420005"/>
          </a:xfrm>
          <a:ln>
            <a:solidFill>
              <a:srgbClr val="4472C4"/>
            </a:solidFill>
          </a:ln>
        </p:spPr>
        <p:txBody>
          <a:bodyPr vert="horz" lIns="91440" tIns="45720" rIns="91440" bIns="45720" rtlCol="0" anchor="t">
            <a:normAutofit fontScale="92500" lnSpcReduction="20000"/>
          </a:bodyPr>
          <a:lstStyle/>
          <a:p>
            <a:pPr marL="457200" indent="-457200">
              <a:spcBef>
                <a:spcPts val="300"/>
              </a:spcBef>
              <a:spcAft>
                <a:spcPts val="300"/>
              </a:spcAft>
            </a:pPr>
            <a:r>
              <a:rPr lang="en-US">
                <a:ea typeface="Calibri"/>
                <a:cs typeface="Calibri"/>
              </a:rPr>
              <a:t>Please keep yourself muted during the presentations, until we open the floor for questions. </a:t>
            </a:r>
            <a:endParaRPr lang="en-US"/>
          </a:p>
          <a:p>
            <a:pPr marL="457200" indent="-457200">
              <a:spcBef>
                <a:spcPts val="300"/>
              </a:spcBef>
              <a:spcAft>
                <a:spcPts val="300"/>
              </a:spcAft>
            </a:pPr>
            <a:r>
              <a:rPr lang="en-US">
                <a:ea typeface="Calibri"/>
                <a:cs typeface="Calibri"/>
              </a:rPr>
              <a:t>We ask that you hold all questions until the end so our presenters may answer collaboratively. </a:t>
            </a:r>
          </a:p>
          <a:p>
            <a:pPr marL="457200" indent="-457200">
              <a:spcBef>
                <a:spcPts val="300"/>
              </a:spcBef>
              <a:spcAft>
                <a:spcPts val="300"/>
              </a:spcAft>
            </a:pPr>
            <a:r>
              <a:rPr lang="en-US">
                <a:ea typeface="Calibri"/>
                <a:cs typeface="Calibri"/>
              </a:rPr>
              <a:t>You may place your questions into the chat during the presentation, or raise your hand at the start of the Q&amp;A. </a:t>
            </a:r>
          </a:p>
        </p:txBody>
      </p:sp>
      <p:sp>
        <p:nvSpPr>
          <p:cNvPr id="4" name="Content Placeholder 5">
            <a:extLst>
              <a:ext uri="{FF2B5EF4-FFF2-40B4-BE49-F238E27FC236}">
                <a16:creationId xmlns:a16="http://schemas.microsoft.com/office/drawing/2014/main" id="{FC96E31C-A6D1-DC28-C616-11CA2CA17B19}"/>
              </a:ext>
            </a:extLst>
          </p:cNvPr>
          <p:cNvSpPr txBox="1">
            <a:spLocks/>
          </p:cNvSpPr>
          <p:nvPr/>
        </p:nvSpPr>
        <p:spPr>
          <a:xfrm>
            <a:off x="831850" y="2509308"/>
            <a:ext cx="5183188" cy="3420005"/>
          </a:xfrm>
          <a:prstGeom prst="rect">
            <a:avLst/>
          </a:prstGeom>
          <a:ln>
            <a:solidFill>
              <a:srgbClr val="4472C4"/>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64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6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6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6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6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Welcome &amp; Introductions</a:t>
            </a:r>
          </a:p>
          <a:p>
            <a:r>
              <a:rPr lang="en-US">
                <a:ea typeface="Calibri"/>
                <a:cs typeface="Calibri"/>
              </a:rPr>
              <a:t>Presentations </a:t>
            </a:r>
          </a:p>
          <a:p>
            <a:pPr lvl="1"/>
            <a:r>
              <a:rPr lang="en-US" sz="2000">
                <a:ea typeface="Calibri"/>
                <a:cs typeface="Calibri"/>
              </a:rPr>
              <a:t>Jenna Dodson, WV Rivers Coalition</a:t>
            </a:r>
          </a:p>
          <a:p>
            <a:pPr lvl="1"/>
            <a:r>
              <a:rPr lang="en-US" sz="2000">
                <a:ea typeface="Calibri"/>
                <a:cs typeface="Calibri"/>
              </a:rPr>
              <a:t>Dr. Alan </a:t>
            </a:r>
            <a:r>
              <a:rPr lang="en-US" sz="2000" err="1">
                <a:ea typeface="Calibri"/>
                <a:cs typeface="Calibri"/>
              </a:rPr>
              <a:t>Ducatman</a:t>
            </a:r>
            <a:r>
              <a:rPr lang="en-US" sz="2000">
                <a:ea typeface="Calibri"/>
                <a:cs typeface="Calibri"/>
              </a:rPr>
              <a:t>, WVU</a:t>
            </a:r>
          </a:p>
          <a:p>
            <a:pPr lvl="1"/>
            <a:r>
              <a:rPr lang="en-US" sz="2000">
                <a:ea typeface="Calibri"/>
                <a:cs typeface="Calibri"/>
              </a:rPr>
              <a:t>Delegate Evan Hansen, WV House of Delegates &amp; Downstream Strategies</a:t>
            </a:r>
          </a:p>
          <a:p>
            <a:pPr lvl="1"/>
            <a:r>
              <a:rPr lang="en-US" sz="2000">
                <a:ea typeface="Calibri"/>
                <a:cs typeface="Calibri"/>
              </a:rPr>
              <a:t>Scott </a:t>
            </a:r>
            <a:r>
              <a:rPr lang="en-US" sz="2000" err="1">
                <a:ea typeface="Calibri"/>
                <a:cs typeface="Calibri"/>
              </a:rPr>
              <a:t>Mandirola</a:t>
            </a:r>
            <a:r>
              <a:rPr lang="en-US" sz="2000">
                <a:ea typeface="Calibri"/>
                <a:cs typeface="Calibri"/>
              </a:rPr>
              <a:t>, WVDEP</a:t>
            </a:r>
          </a:p>
          <a:p>
            <a:r>
              <a:rPr lang="en-US">
                <a:ea typeface="Calibri"/>
                <a:cs typeface="Calibri"/>
              </a:rPr>
              <a:t>Questions &amp; Answers </a:t>
            </a:r>
          </a:p>
        </p:txBody>
      </p:sp>
    </p:spTree>
    <p:extLst>
      <p:ext uri="{BB962C8B-B14F-4D97-AF65-F5344CB8AC3E}">
        <p14:creationId xmlns:p14="http://schemas.microsoft.com/office/powerpoint/2010/main" val="122058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FCFE5-2BB1-4207-C1C1-5A5228445E75}"/>
              </a:ext>
            </a:extLst>
          </p:cNvPr>
          <p:cNvSpPr>
            <a:spLocks noGrp="1"/>
          </p:cNvSpPr>
          <p:nvPr>
            <p:ph idx="1"/>
          </p:nvPr>
        </p:nvSpPr>
        <p:spPr/>
        <p:txBody>
          <a:bodyPr vert="horz" lIns="91440" tIns="45720" rIns="91440" bIns="45720" rtlCol="0" anchor="t">
            <a:normAutofit/>
          </a:bodyPr>
          <a:lstStyle/>
          <a:p>
            <a:endParaRPr lang="en-US" sz="1100">
              <a:ea typeface="+mn-lt"/>
              <a:cs typeface="+mn-lt"/>
            </a:endParaRPr>
          </a:p>
          <a:p>
            <a:pPr marL="0" indent="0" algn="ctr">
              <a:buNone/>
            </a:pPr>
            <a:r>
              <a:rPr lang="en-US" sz="6000" b="1">
                <a:solidFill>
                  <a:srgbClr val="163446"/>
                </a:solidFill>
                <a:latin typeface="Palatino Linotype"/>
                <a:ea typeface="+mn-lt"/>
                <a:cs typeface="+mn-lt"/>
              </a:rPr>
              <a:t>Scott Mandirola </a:t>
            </a:r>
          </a:p>
          <a:p>
            <a:pPr marL="0" indent="0" algn="ctr">
              <a:buNone/>
            </a:pPr>
            <a:r>
              <a:rPr lang="en-US" sz="4000">
                <a:solidFill>
                  <a:srgbClr val="163446"/>
                </a:solidFill>
                <a:latin typeface="Palatino Linotype"/>
                <a:ea typeface="+mn-lt"/>
                <a:cs typeface="+mn-lt"/>
              </a:rPr>
              <a:t>Deputy Cabinet Secretary,</a:t>
            </a:r>
            <a:endParaRPr lang="en-US"/>
          </a:p>
          <a:p>
            <a:pPr marL="0" indent="0" algn="ctr">
              <a:buNone/>
            </a:pPr>
            <a:r>
              <a:rPr lang="en-US" sz="4000">
                <a:solidFill>
                  <a:srgbClr val="163446"/>
                </a:solidFill>
                <a:latin typeface="Palatino Linotype"/>
                <a:ea typeface="+mn-lt"/>
                <a:cs typeface="+mn-lt"/>
              </a:rPr>
              <a:t>West Virginia Department of </a:t>
            </a:r>
            <a:endParaRPr lang="en-US">
              <a:latin typeface="Calibri" panose="020F0502020204030204"/>
              <a:ea typeface="+mn-lt"/>
              <a:cs typeface="+mn-lt"/>
            </a:endParaRPr>
          </a:p>
          <a:p>
            <a:pPr marL="0" indent="0" algn="ctr">
              <a:buNone/>
            </a:pPr>
            <a:r>
              <a:rPr lang="en-US" sz="4000">
                <a:solidFill>
                  <a:srgbClr val="163446"/>
                </a:solidFill>
                <a:latin typeface="Palatino Linotype"/>
                <a:ea typeface="+mn-lt"/>
                <a:cs typeface="+mn-lt"/>
              </a:rPr>
              <a:t>Environmental Protection (WVDEP)</a:t>
            </a:r>
            <a:endParaRPr lang="en-US">
              <a:ea typeface="Calibri"/>
              <a:cs typeface="Calibri"/>
            </a:endParaRPr>
          </a:p>
          <a:p>
            <a:pPr algn="ctr"/>
            <a:endParaRPr lang="en-US" sz="4000">
              <a:ea typeface="+mn-lt"/>
              <a:cs typeface="+mn-lt"/>
            </a:endParaRPr>
          </a:p>
        </p:txBody>
      </p:sp>
    </p:spTree>
    <p:extLst>
      <p:ext uri="{BB962C8B-B14F-4D97-AF65-F5344CB8AC3E}">
        <p14:creationId xmlns:p14="http://schemas.microsoft.com/office/powerpoint/2010/main" val="571719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FCFE5-2BB1-4207-C1C1-5A5228445E75}"/>
              </a:ext>
            </a:extLst>
          </p:cNvPr>
          <p:cNvSpPr>
            <a:spLocks noGrp="1"/>
          </p:cNvSpPr>
          <p:nvPr>
            <p:ph idx="1"/>
          </p:nvPr>
        </p:nvSpPr>
        <p:spPr/>
        <p:txBody>
          <a:bodyPr vert="horz" lIns="91440" tIns="45720" rIns="91440" bIns="45720" rtlCol="0" anchor="t">
            <a:normAutofit/>
          </a:bodyPr>
          <a:lstStyle/>
          <a:p>
            <a:endParaRPr lang="en-US" sz="1100">
              <a:ea typeface="+mn-lt"/>
              <a:cs typeface="+mn-lt"/>
            </a:endParaRPr>
          </a:p>
          <a:p>
            <a:pPr marL="0" indent="0" algn="ctr">
              <a:buNone/>
            </a:pPr>
            <a:r>
              <a:rPr lang="en-US" sz="6600" b="1">
                <a:solidFill>
                  <a:srgbClr val="163446"/>
                </a:solidFill>
                <a:latin typeface="Palatino Linotype"/>
                <a:ea typeface="+mn-lt"/>
                <a:cs typeface="+mn-lt"/>
              </a:rPr>
              <a:t>Questions? </a:t>
            </a:r>
            <a:endParaRPr lang="en-US" sz="6600" b="1">
              <a:solidFill>
                <a:srgbClr val="163446"/>
              </a:solidFill>
              <a:latin typeface="Palatino Linotype"/>
              <a:ea typeface="Calibri"/>
              <a:cs typeface="Calibri"/>
            </a:endParaRPr>
          </a:p>
          <a:p>
            <a:pPr marL="0" indent="0" algn="ctr">
              <a:buNone/>
            </a:pPr>
            <a:endParaRPr lang="en-US" sz="6000" b="1">
              <a:solidFill>
                <a:srgbClr val="163446"/>
              </a:solidFill>
              <a:latin typeface="Palatino Linotype"/>
              <a:ea typeface="+mn-lt"/>
              <a:cs typeface="+mn-lt"/>
            </a:endParaRPr>
          </a:p>
          <a:p>
            <a:pPr marL="0" indent="0" algn="ctr">
              <a:buNone/>
            </a:pPr>
            <a:r>
              <a:rPr lang="en-US" sz="3200" b="1">
                <a:solidFill>
                  <a:srgbClr val="163446"/>
                </a:solidFill>
                <a:latin typeface="Palatino Linotype"/>
                <a:ea typeface="+mn-lt"/>
                <a:cs typeface="+mn-lt"/>
              </a:rPr>
              <a:t>We will take questions asked in the chat first. </a:t>
            </a:r>
          </a:p>
          <a:p>
            <a:pPr marL="0" indent="0" algn="ctr">
              <a:buNone/>
            </a:pPr>
            <a:r>
              <a:rPr lang="en-US" sz="3200" b="1">
                <a:solidFill>
                  <a:srgbClr val="163446"/>
                </a:solidFill>
                <a:latin typeface="Palatino Linotype"/>
                <a:ea typeface="+mn-lt"/>
                <a:cs typeface="+mn-lt"/>
              </a:rPr>
              <a:t>Please raise your hand if you would like to be called on to ask your question aloud to the presenters. </a:t>
            </a:r>
            <a:endParaRPr lang="en-US"/>
          </a:p>
          <a:p>
            <a:pPr algn="ctr"/>
            <a:endParaRPr lang="en-US" sz="4000">
              <a:ea typeface="+mn-lt"/>
              <a:cs typeface="+mn-lt"/>
            </a:endParaRPr>
          </a:p>
        </p:txBody>
      </p:sp>
    </p:spTree>
    <p:extLst>
      <p:ext uri="{BB962C8B-B14F-4D97-AF65-F5344CB8AC3E}">
        <p14:creationId xmlns:p14="http://schemas.microsoft.com/office/powerpoint/2010/main" val="216091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FCFE5-2BB1-4207-C1C1-5A5228445E75}"/>
              </a:ext>
            </a:extLst>
          </p:cNvPr>
          <p:cNvSpPr>
            <a:spLocks noGrp="1"/>
          </p:cNvSpPr>
          <p:nvPr>
            <p:ph idx="1"/>
          </p:nvPr>
        </p:nvSpPr>
        <p:spPr>
          <a:xfrm>
            <a:off x="838200" y="1359958"/>
            <a:ext cx="10515600" cy="4351338"/>
          </a:xfrm>
        </p:spPr>
        <p:txBody>
          <a:bodyPr vert="horz" lIns="91440" tIns="45720" rIns="91440" bIns="45720" rtlCol="0" anchor="t">
            <a:normAutofit fontScale="92500" lnSpcReduction="10000"/>
          </a:bodyPr>
          <a:lstStyle/>
          <a:p>
            <a:endParaRPr lang="en-US" sz="1100">
              <a:ea typeface="+mn-lt"/>
              <a:cs typeface="+mn-lt"/>
            </a:endParaRPr>
          </a:p>
          <a:p>
            <a:pPr marL="0" indent="0" algn="ctr">
              <a:buNone/>
            </a:pPr>
            <a:r>
              <a:rPr lang="en-US" sz="7100" b="1">
                <a:solidFill>
                  <a:srgbClr val="163446"/>
                </a:solidFill>
                <a:latin typeface="Palatino Linotype"/>
                <a:ea typeface="+mn-lt"/>
                <a:cs typeface="+mn-lt"/>
              </a:rPr>
              <a:t>Thank you for joining us! </a:t>
            </a:r>
            <a:endParaRPr lang="en-US" sz="7100">
              <a:ea typeface="Calibri" panose="020F0502020204030204"/>
              <a:cs typeface="Calibri" panose="020F0502020204030204"/>
            </a:endParaRPr>
          </a:p>
          <a:p>
            <a:pPr marL="0" indent="0" algn="ctr">
              <a:buNone/>
            </a:pPr>
            <a:endParaRPr lang="en-US" sz="6000" b="1">
              <a:solidFill>
                <a:srgbClr val="163446"/>
              </a:solidFill>
              <a:latin typeface="Palatino Linotype"/>
              <a:ea typeface="+mn-lt"/>
              <a:cs typeface="+mn-lt"/>
            </a:endParaRPr>
          </a:p>
          <a:p>
            <a:pPr marL="0" indent="0" algn="ctr">
              <a:buNone/>
            </a:pPr>
            <a:r>
              <a:rPr lang="en-US" sz="3600" b="1">
                <a:solidFill>
                  <a:srgbClr val="163446"/>
                </a:solidFill>
                <a:latin typeface="Palatino Linotype"/>
                <a:ea typeface="+mn-lt"/>
                <a:cs typeface="+mn-lt"/>
              </a:rPr>
              <a:t>Please look out for the follow up email, which will include the recording from today's meeting and any resources discussed. You can join our mailing list at </a:t>
            </a:r>
            <a:r>
              <a:rPr lang="en-US" sz="3600" b="1" u="sng">
                <a:solidFill>
                  <a:schemeClr val="accent5">
                    <a:lumMod val="75000"/>
                  </a:schemeClr>
                </a:solidFill>
                <a:latin typeface="Palatino Linotype"/>
                <a:ea typeface="+mn-lt"/>
                <a:cs typeface="+mn-lt"/>
              </a:rPr>
              <a:t>wvrivers.org</a:t>
            </a:r>
            <a:r>
              <a:rPr lang="en-US" sz="3600" b="1">
                <a:solidFill>
                  <a:srgbClr val="163446"/>
                </a:solidFill>
                <a:latin typeface="Palatino Linotype"/>
                <a:ea typeface="+mn-lt"/>
                <a:cs typeface="+mn-lt"/>
              </a:rPr>
              <a:t> and any additional questions can be directed to </a:t>
            </a:r>
            <a:r>
              <a:rPr lang="en-US" sz="3600" b="1" u="sng">
                <a:solidFill>
                  <a:schemeClr val="accent5"/>
                </a:solidFill>
                <a:latin typeface="Palatino Linotype"/>
                <a:ea typeface="+mn-lt"/>
                <a:cs typeface="+mn-lt"/>
              </a:rPr>
              <a:t>wvrivers@wvrivers.org.</a:t>
            </a:r>
            <a:endParaRPr lang="en-US">
              <a:solidFill>
                <a:schemeClr val="accent5"/>
              </a:solidFill>
              <a:ea typeface="Calibri"/>
              <a:cs typeface="Calibri"/>
            </a:endParaRPr>
          </a:p>
          <a:p>
            <a:pPr algn="ctr"/>
            <a:endParaRPr lang="en-US" sz="4000">
              <a:ea typeface="+mn-lt"/>
              <a:cs typeface="+mn-lt"/>
            </a:endParaRPr>
          </a:p>
        </p:txBody>
      </p:sp>
    </p:spTree>
    <p:extLst>
      <p:ext uri="{BB962C8B-B14F-4D97-AF65-F5344CB8AC3E}">
        <p14:creationId xmlns:p14="http://schemas.microsoft.com/office/powerpoint/2010/main" val="218676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FCFE5-2BB1-4207-C1C1-5A5228445E75}"/>
              </a:ext>
            </a:extLst>
          </p:cNvPr>
          <p:cNvSpPr>
            <a:spLocks noGrp="1"/>
          </p:cNvSpPr>
          <p:nvPr>
            <p:ph idx="1"/>
          </p:nvPr>
        </p:nvSpPr>
        <p:spPr/>
        <p:txBody>
          <a:bodyPr vert="horz" lIns="91440" tIns="45720" rIns="91440" bIns="45720" rtlCol="0" anchor="t">
            <a:normAutofit/>
          </a:bodyPr>
          <a:lstStyle/>
          <a:p>
            <a:endParaRPr lang="en-US" sz="1100">
              <a:ea typeface="+mn-lt"/>
              <a:cs typeface="+mn-lt"/>
            </a:endParaRPr>
          </a:p>
          <a:p>
            <a:pPr marL="0" indent="0" algn="ctr">
              <a:buNone/>
            </a:pPr>
            <a:r>
              <a:rPr lang="en-US" sz="6000" b="1">
                <a:solidFill>
                  <a:srgbClr val="163446"/>
                </a:solidFill>
                <a:latin typeface="Palatino Linotype"/>
                <a:ea typeface="+mn-lt"/>
                <a:cs typeface="+mn-lt"/>
              </a:rPr>
              <a:t>Jenna Dodson</a:t>
            </a:r>
            <a:br>
              <a:rPr lang="en-US" sz="6000" b="1">
                <a:latin typeface="Palatino Linotype"/>
                <a:ea typeface="+mn-lt"/>
                <a:cs typeface="+mn-lt"/>
              </a:rPr>
            </a:br>
            <a:r>
              <a:rPr lang="en-US" sz="4000">
                <a:solidFill>
                  <a:srgbClr val="163446"/>
                </a:solidFill>
                <a:latin typeface="Palatino Linotype"/>
                <a:ea typeface="+mn-lt"/>
                <a:cs typeface="+mn-lt"/>
              </a:rPr>
              <a:t>Staff Scientist</a:t>
            </a:r>
            <a:br>
              <a:rPr lang="en-US" sz="4000">
                <a:solidFill>
                  <a:srgbClr val="163446"/>
                </a:solidFill>
                <a:latin typeface="Palatino Linotype"/>
                <a:ea typeface="+mn-lt"/>
                <a:cs typeface="+mn-lt"/>
              </a:rPr>
            </a:br>
            <a:r>
              <a:rPr lang="en-US" sz="4000">
                <a:solidFill>
                  <a:srgbClr val="163446"/>
                </a:solidFill>
                <a:latin typeface="Palatino Linotype"/>
                <a:ea typeface="+mn-lt"/>
                <a:cs typeface="+mn-lt"/>
              </a:rPr>
              <a:t>West Virginia Rivers Coalition</a:t>
            </a:r>
          </a:p>
          <a:p>
            <a:pPr algn="ctr"/>
            <a:endParaRPr lang="en-US" sz="1100">
              <a:ea typeface="+mn-lt"/>
              <a:cs typeface="+mn-lt"/>
            </a:endParaRPr>
          </a:p>
        </p:txBody>
      </p:sp>
    </p:spTree>
    <p:extLst>
      <p:ext uri="{BB962C8B-B14F-4D97-AF65-F5344CB8AC3E}">
        <p14:creationId xmlns:p14="http://schemas.microsoft.com/office/powerpoint/2010/main" val="303090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2420" y="1304125"/>
            <a:ext cx="11294063" cy="4129724"/>
          </a:xfrm>
        </p:spPr>
        <p:txBody>
          <a:bodyPr vert="horz" lIns="91440" tIns="45720" rIns="91440" bIns="45720" rtlCol="0" anchor="t">
            <a:normAutofit fontScale="92500" lnSpcReduction="10000"/>
          </a:bodyPr>
          <a:lstStyle/>
          <a:p>
            <a:pPr marL="342900" indent="-342900" algn="l">
              <a:buFont typeface="Arial" panose="020B0604020202020204" pitchFamily="34" charset="0"/>
              <a:buChar char="•"/>
            </a:pPr>
            <a:r>
              <a:rPr lang="en-US" sz="2600"/>
              <a:t>Per- and poly-fluoroalkyl substances (PFAS) -  group of man-made chemicals</a:t>
            </a:r>
          </a:p>
          <a:p>
            <a:pPr marL="342900" indent="-342900" algn="l">
              <a:buFont typeface="Arial" panose="020B0604020202020204" pitchFamily="34" charset="0"/>
              <a:buChar char="•"/>
            </a:pPr>
            <a:r>
              <a:rPr lang="en-US" sz="2600"/>
              <a:t>10,000-12,000 types of PFAS</a:t>
            </a:r>
          </a:p>
          <a:p>
            <a:pPr marL="342900" indent="-342900" algn="l">
              <a:buFont typeface="Arial" panose="020B0604020202020204" pitchFamily="34" charset="0"/>
              <a:buChar char="•"/>
            </a:pPr>
            <a:r>
              <a:rPr lang="en-US" sz="2600"/>
              <a:t>“Forever chemicals” that don’t break down in the environment</a:t>
            </a:r>
          </a:p>
          <a:p>
            <a:pPr marL="342900" indent="-342900" algn="l">
              <a:buFont typeface="Arial" panose="020B0604020202020204" pitchFamily="34" charset="0"/>
              <a:buChar char="•"/>
            </a:pPr>
            <a:r>
              <a:rPr lang="en-US" sz="2600"/>
              <a:t>Used in manufacturing since the 1950s for non-stick, stain resistant, water resistant properties </a:t>
            </a:r>
          </a:p>
          <a:p>
            <a:pPr marL="342900" indent="-342900" algn="l">
              <a:buFont typeface="Arial" panose="020B0604020202020204" pitchFamily="34" charset="0"/>
              <a:buChar char="•"/>
            </a:pPr>
            <a:r>
              <a:rPr lang="en-US" sz="2600"/>
              <a:t>Examples of products with PFAS: </a:t>
            </a:r>
          </a:p>
          <a:p>
            <a:pPr marL="800100" lvl="1" indent="-342900" algn="l">
              <a:buFont typeface="Arial" panose="020B0604020202020204" pitchFamily="34" charset="0"/>
              <a:buChar char="•"/>
            </a:pPr>
            <a:r>
              <a:rPr lang="en-US" sz="2600"/>
              <a:t>Non-stick cookware</a:t>
            </a:r>
          </a:p>
          <a:p>
            <a:pPr marL="800100" lvl="1" indent="-342900" algn="l">
              <a:buFont typeface="Arial" panose="020B0604020202020204" pitchFamily="34" charset="0"/>
              <a:buChar char="•"/>
            </a:pPr>
            <a:r>
              <a:rPr lang="en-US" sz="2600"/>
              <a:t>Firefighting foam </a:t>
            </a:r>
          </a:p>
          <a:p>
            <a:pPr marL="800100" lvl="1" indent="-342900" algn="l">
              <a:buFont typeface="Arial" panose="020B0604020202020204" pitchFamily="34" charset="0"/>
              <a:buChar char="•"/>
            </a:pPr>
            <a:r>
              <a:rPr lang="en-US" sz="2600"/>
              <a:t>Carpet</a:t>
            </a:r>
          </a:p>
          <a:p>
            <a:pPr marL="800100" lvl="1" indent="-342900" algn="l">
              <a:buFont typeface="Arial" panose="020B0604020202020204" pitchFamily="34" charset="0"/>
              <a:buChar char="•"/>
            </a:pPr>
            <a:r>
              <a:rPr lang="en-US" sz="2600"/>
              <a:t>Food packaging  </a:t>
            </a:r>
          </a:p>
          <a:p>
            <a:pPr marL="342900" indent="-342900" algn="l">
              <a:buFont typeface="Arial" panose="020B0604020202020204" pitchFamily="34" charset="0"/>
              <a:buChar char="•"/>
            </a:pPr>
            <a:endParaRPr lang="en-US"/>
          </a:p>
        </p:txBody>
      </p:sp>
      <p:sp>
        <p:nvSpPr>
          <p:cNvPr id="5" name="Title 4"/>
          <p:cNvSpPr>
            <a:spLocks noGrp="1"/>
          </p:cNvSpPr>
          <p:nvPr>
            <p:ph type="ctrTitle"/>
          </p:nvPr>
        </p:nvSpPr>
        <p:spPr>
          <a:xfrm>
            <a:off x="0" y="-241738"/>
            <a:ext cx="12297104" cy="1219621"/>
          </a:xfrm>
        </p:spPr>
        <p:txBody>
          <a:bodyPr>
            <a:normAutofit/>
          </a:bodyPr>
          <a:lstStyle/>
          <a:p>
            <a:r>
              <a:rPr lang="en-US" sz="3600"/>
              <a:t>What are PFAS and how do they get into drinking water? </a:t>
            </a:r>
          </a:p>
        </p:txBody>
      </p:sp>
      <p:pic>
        <p:nvPicPr>
          <p:cNvPr id="6" name="Picture 5" descr="A picture containing text, map&#10;&#10;Description automatically generated">
            <a:extLst>
              <a:ext uri="{FF2B5EF4-FFF2-40B4-BE49-F238E27FC236}">
                <a16:creationId xmlns:a16="http://schemas.microsoft.com/office/drawing/2014/main" id="{E76E8919-078E-4F03-888E-C48C4C473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671" y="3244629"/>
            <a:ext cx="6805881" cy="3453984"/>
          </a:xfrm>
          <a:prstGeom prst="rect">
            <a:avLst/>
          </a:prstGeom>
        </p:spPr>
      </p:pic>
    </p:spTree>
    <p:extLst>
      <p:ext uri="{BB962C8B-B14F-4D97-AF65-F5344CB8AC3E}">
        <p14:creationId xmlns:p14="http://schemas.microsoft.com/office/powerpoint/2010/main" val="161888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361248" y="849031"/>
                <a:ext cx="12748678" cy="5349478"/>
              </a:xfrm>
              <a:prstGeom prst="rect">
                <a:avLst/>
              </a:prstGeom>
              <a:noFill/>
            </p:spPr>
            <p:txBody>
              <a:bodyPr wrap="square" lIns="91440" tIns="45720" rIns="91440" bIns="45720" rtlCol="0" anchor="t">
                <a:spAutoFit/>
              </a:bodyPr>
              <a:lstStyle/>
              <a:p>
                <a:endParaRPr lang="en-US" sz="4000">
                  <a:cs typeface="Calibri" panose="020F0502020204030204"/>
                </a:endParaRPr>
              </a:p>
              <a:p>
                <a:pPr marL="342900" indent="-342900">
                  <a:buFont typeface="Arial" panose="020B0604020202020204" pitchFamily="34" charset="0"/>
                  <a:buChar char="•"/>
                </a:pPr>
                <a:r>
                  <a:rPr lang="en-US" sz="2400">
                    <a:solidFill>
                      <a:srgbClr val="163446"/>
                    </a:solidFill>
                  </a:rPr>
                  <a:t>PFOS: 4 </a:t>
                </a:r>
                <a:r>
                  <a:rPr lang="en-US" sz="2400" err="1">
                    <a:solidFill>
                      <a:srgbClr val="163446"/>
                    </a:solidFill>
                  </a:rPr>
                  <a:t>ppt</a:t>
                </a:r>
                <a:r>
                  <a:rPr lang="en-US" sz="2400">
                    <a:solidFill>
                      <a:srgbClr val="163446"/>
                    </a:solidFill>
                  </a:rPr>
                  <a:t> </a:t>
                </a:r>
              </a:p>
              <a:p>
                <a:endParaRPr lang="en-US" sz="2400">
                  <a:solidFill>
                    <a:srgbClr val="163446"/>
                  </a:solidFill>
                </a:endParaRPr>
              </a:p>
              <a:p>
                <a:pPr marL="342900" indent="-342900">
                  <a:buFont typeface="Arial" panose="020B0604020202020204" pitchFamily="34" charset="0"/>
                  <a:buChar char="•"/>
                </a:pPr>
                <a:r>
                  <a:rPr lang="en-US" sz="2400">
                    <a:solidFill>
                      <a:srgbClr val="163446"/>
                    </a:solidFill>
                  </a:rPr>
                  <a:t>PFOA: 4 </a:t>
                </a:r>
                <a:r>
                  <a:rPr lang="en-US" sz="2400" err="1">
                    <a:solidFill>
                      <a:srgbClr val="163446"/>
                    </a:solidFill>
                  </a:rPr>
                  <a:t>ppt</a:t>
                </a:r>
                <a:endParaRPr lang="en-US" sz="2400">
                  <a:solidFill>
                    <a:srgbClr val="163446"/>
                  </a:solidFill>
                </a:endParaRPr>
              </a:p>
              <a:p>
                <a:pPr marL="342900" indent="-342900">
                  <a:buFont typeface="Arial" panose="020B0604020202020204" pitchFamily="34" charset="0"/>
                  <a:buChar char="•"/>
                </a:pPr>
                <a:endParaRPr lang="en-US" sz="2400">
                  <a:solidFill>
                    <a:srgbClr val="163446"/>
                  </a:solidFill>
                </a:endParaRPr>
              </a:p>
              <a:p>
                <a:pPr marL="342900" indent="-342900">
                  <a:buFont typeface="Arial" panose="020B0604020202020204" pitchFamily="34" charset="0"/>
                  <a:buChar char="•"/>
                </a:pPr>
                <a:endParaRPr lang="en-US" sz="2400">
                  <a:solidFill>
                    <a:srgbClr val="163446"/>
                  </a:solidFill>
                </a:endParaRPr>
              </a:p>
              <a:p>
                <a:pPr marL="342900" indent="-342900">
                  <a:buFont typeface="Arial" panose="020B0604020202020204" pitchFamily="34" charset="0"/>
                  <a:buChar char="•"/>
                </a:pPr>
                <a:endParaRPr lang="en-US" sz="2400">
                  <a:solidFill>
                    <a:srgbClr val="163446"/>
                  </a:solidFill>
                </a:endParaRPr>
              </a:p>
              <a:p>
                <a:pPr marL="342900" indent="-342900">
                  <a:buFont typeface="Arial" panose="020B0604020202020204" pitchFamily="34" charset="0"/>
                  <a:buChar char="•"/>
                </a:pPr>
                <a:endParaRPr lang="en-US" sz="2400">
                  <a:solidFill>
                    <a:srgbClr val="163446"/>
                  </a:solidFill>
                </a:endParaRPr>
              </a:p>
              <a:p>
                <a:pPr marL="342900" indent="-342900">
                  <a:buFont typeface="Arial" panose="020B0604020202020204" pitchFamily="34" charset="0"/>
                  <a:buChar char="•"/>
                </a:pPr>
                <a:endParaRPr lang="en-US" sz="2400">
                  <a:solidFill>
                    <a:srgbClr val="163446"/>
                  </a:solidFill>
                </a:endParaRPr>
              </a:p>
              <a:p>
                <a:endParaRPr lang="en-US" sz="2400">
                  <a:solidFill>
                    <a:srgbClr val="163446"/>
                  </a:solidFill>
                </a:endParaRPr>
              </a:p>
              <a:p>
                <a:pPr marL="342900" indent="-342900">
                  <a:buFont typeface="Arial" panose="020B0604020202020204" pitchFamily="34" charset="0"/>
                  <a:buChar char="•"/>
                </a:pPr>
                <a:r>
                  <a:rPr lang="en-US" sz="2400" err="1">
                    <a:solidFill>
                      <a:srgbClr val="163446"/>
                    </a:solidFill>
                    <a:cs typeface="Calibri"/>
                  </a:rPr>
                  <a:t>GenX</a:t>
                </a:r>
                <a:r>
                  <a:rPr lang="en-US" sz="2400">
                    <a:solidFill>
                      <a:srgbClr val="163446"/>
                    </a:solidFill>
                    <a:cs typeface="Calibri"/>
                  </a:rPr>
                  <a:t>, PFBS, PFNA, </a:t>
                </a:r>
                <a:r>
                  <a:rPr lang="en-US" sz="2400" err="1">
                    <a:solidFill>
                      <a:srgbClr val="163446"/>
                    </a:solidFill>
                    <a:cs typeface="Calibri"/>
                  </a:rPr>
                  <a:t>PFHxS</a:t>
                </a:r>
                <a:r>
                  <a:rPr lang="en-US" sz="2400">
                    <a:solidFill>
                      <a:srgbClr val="163446"/>
                    </a:solidFill>
                    <a:cs typeface="Calibri"/>
                  </a:rPr>
                  <a:t>: Hazard Index = 1.0</a:t>
                </a:r>
              </a:p>
              <a:p>
                <a:r>
                  <a:rPr lang="en-US" sz="2400">
                    <a:solidFill>
                      <a:srgbClr val="163446"/>
                    </a:solidFill>
                  </a:rPr>
                  <a:t> </a:t>
                </a:r>
              </a:p>
              <a:p>
                <a:r>
                  <a:rPr lang="en-US" sz="2400">
                    <a:solidFill>
                      <a:srgbClr val="163446"/>
                    </a:solidFill>
                  </a:rPr>
                  <a:t>     Hazard Index = (</a:t>
                </a:r>
                <a14:m>
                  <m:oMath xmlns:m="http://schemas.openxmlformats.org/officeDocument/2006/math">
                    <m:f>
                      <m:fPr>
                        <m:ctrlPr>
                          <a:rPr lang="en-US" sz="2400" i="1" smtClean="0">
                            <a:solidFill>
                              <a:srgbClr val="163446"/>
                            </a:solidFill>
                            <a:latin typeface="Cambria Math" panose="02040503050406030204" pitchFamily="18" charset="0"/>
                          </a:rPr>
                        </m:ctrlPr>
                      </m:fPr>
                      <m:num>
                        <m:r>
                          <m:rPr>
                            <m:sty m:val="p"/>
                          </m:rPr>
                          <a:rPr lang="en-US" sz="2400" b="0" i="0" smtClean="0">
                            <a:solidFill>
                              <a:srgbClr val="163446"/>
                            </a:solidFill>
                            <a:latin typeface="Cambria Math" panose="02040503050406030204" pitchFamily="18" charset="0"/>
                          </a:rPr>
                          <m:t>GenX</m:t>
                        </m:r>
                        <m:r>
                          <a:rPr lang="en-US" sz="2400" b="0" i="0" smtClean="0">
                            <a:solidFill>
                              <a:srgbClr val="163446"/>
                            </a:solidFill>
                            <a:latin typeface="Cambria Math" panose="02040503050406030204" pitchFamily="18" charset="0"/>
                          </a:rPr>
                          <m:t> </m:t>
                        </m:r>
                      </m:num>
                      <m:den>
                        <m:r>
                          <a:rPr lang="en-US" sz="2400" b="0" i="0" smtClean="0">
                            <a:solidFill>
                              <a:srgbClr val="163446"/>
                            </a:solidFill>
                            <a:latin typeface="Cambria Math" panose="02040503050406030204" pitchFamily="18" charset="0"/>
                          </a:rPr>
                          <m:t>10 </m:t>
                        </m:r>
                        <m:r>
                          <m:rPr>
                            <m:sty m:val="p"/>
                          </m:rPr>
                          <a:rPr lang="en-US" sz="2400" b="0" i="0" smtClean="0">
                            <a:solidFill>
                              <a:srgbClr val="163446"/>
                            </a:solidFill>
                            <a:latin typeface="Cambria Math" panose="02040503050406030204" pitchFamily="18" charset="0"/>
                          </a:rPr>
                          <m:t>ppt</m:t>
                        </m:r>
                      </m:den>
                    </m:f>
                  </m:oMath>
                </a14:m>
                <a:r>
                  <a:rPr lang="en-US" sz="2400">
                    <a:solidFill>
                      <a:srgbClr val="163446"/>
                    </a:solidFill>
                  </a:rPr>
                  <a:t> ) + (</a:t>
                </a:r>
                <a14:m>
                  <m:oMath xmlns:m="http://schemas.openxmlformats.org/officeDocument/2006/math">
                    <m:f>
                      <m:fPr>
                        <m:ctrlPr>
                          <a:rPr lang="en-US" sz="2400" i="1">
                            <a:solidFill>
                              <a:srgbClr val="163446"/>
                            </a:solidFill>
                            <a:latin typeface="Cambria Math" panose="02040503050406030204" pitchFamily="18" charset="0"/>
                          </a:rPr>
                        </m:ctrlPr>
                      </m:fPr>
                      <m:num>
                        <m:r>
                          <m:rPr>
                            <m:sty m:val="p"/>
                          </m:rPr>
                          <a:rPr lang="en-US" sz="2400" b="0" i="0" smtClean="0">
                            <a:solidFill>
                              <a:srgbClr val="163446"/>
                            </a:solidFill>
                            <a:latin typeface="Cambria Math" panose="02040503050406030204" pitchFamily="18" charset="0"/>
                          </a:rPr>
                          <m:t>PFBS</m:t>
                        </m:r>
                        <m:r>
                          <a:rPr lang="en-US" sz="2400" i="0">
                            <a:solidFill>
                              <a:srgbClr val="163446"/>
                            </a:solidFill>
                            <a:latin typeface="Cambria Math" panose="02040503050406030204" pitchFamily="18" charset="0"/>
                          </a:rPr>
                          <m:t> </m:t>
                        </m:r>
                      </m:num>
                      <m:den>
                        <m:r>
                          <a:rPr lang="en-US" sz="2400" b="0" i="0" smtClean="0">
                            <a:solidFill>
                              <a:srgbClr val="163446"/>
                            </a:solidFill>
                            <a:latin typeface="Cambria Math" panose="02040503050406030204" pitchFamily="18" charset="0"/>
                          </a:rPr>
                          <m:t>2000 </m:t>
                        </m:r>
                        <m:r>
                          <m:rPr>
                            <m:sty m:val="p"/>
                          </m:rPr>
                          <a:rPr lang="en-US" sz="2400" i="0">
                            <a:solidFill>
                              <a:srgbClr val="163446"/>
                            </a:solidFill>
                            <a:latin typeface="Cambria Math" panose="02040503050406030204" pitchFamily="18" charset="0"/>
                          </a:rPr>
                          <m:t>ppt</m:t>
                        </m:r>
                      </m:den>
                    </m:f>
                  </m:oMath>
                </a14:m>
                <a:r>
                  <a:rPr lang="en-US" sz="2400">
                    <a:solidFill>
                      <a:srgbClr val="163446"/>
                    </a:solidFill>
                  </a:rPr>
                  <a:t>) + (</a:t>
                </a:r>
                <a14:m>
                  <m:oMath xmlns:m="http://schemas.openxmlformats.org/officeDocument/2006/math">
                    <m:f>
                      <m:fPr>
                        <m:ctrlPr>
                          <a:rPr lang="en-US" sz="2400" i="1" smtClean="0">
                            <a:solidFill>
                              <a:srgbClr val="163446"/>
                            </a:solidFill>
                            <a:latin typeface="Cambria Math" panose="02040503050406030204" pitchFamily="18" charset="0"/>
                          </a:rPr>
                        </m:ctrlPr>
                      </m:fPr>
                      <m:num>
                        <m:r>
                          <m:rPr>
                            <m:sty m:val="p"/>
                          </m:rPr>
                          <a:rPr lang="en-US" sz="2400" i="0" smtClean="0">
                            <a:solidFill>
                              <a:srgbClr val="163446"/>
                            </a:solidFill>
                            <a:latin typeface="Cambria Math" panose="02040503050406030204" pitchFamily="18" charset="0"/>
                          </a:rPr>
                          <m:t>P</m:t>
                        </m:r>
                        <m:r>
                          <m:rPr>
                            <m:sty m:val="p"/>
                          </m:rPr>
                          <a:rPr lang="en-US" sz="2400" b="0" i="0" smtClean="0">
                            <a:solidFill>
                              <a:srgbClr val="163446"/>
                            </a:solidFill>
                            <a:latin typeface="Cambria Math" panose="02040503050406030204" pitchFamily="18" charset="0"/>
                          </a:rPr>
                          <m:t>FNA</m:t>
                        </m:r>
                        <m:r>
                          <a:rPr lang="en-US" sz="2400" i="0">
                            <a:solidFill>
                              <a:srgbClr val="163446"/>
                            </a:solidFill>
                            <a:latin typeface="Cambria Math" panose="02040503050406030204" pitchFamily="18" charset="0"/>
                          </a:rPr>
                          <m:t> </m:t>
                        </m:r>
                      </m:num>
                      <m:den>
                        <m:r>
                          <a:rPr lang="en-US" sz="2400" b="0" i="0" smtClean="0">
                            <a:solidFill>
                              <a:srgbClr val="163446"/>
                            </a:solidFill>
                            <a:latin typeface="Cambria Math" panose="02040503050406030204" pitchFamily="18" charset="0"/>
                          </a:rPr>
                          <m:t>10 </m:t>
                        </m:r>
                        <m:r>
                          <m:rPr>
                            <m:sty m:val="p"/>
                          </m:rPr>
                          <a:rPr lang="en-US" sz="2400" b="0" i="0" smtClean="0">
                            <a:solidFill>
                              <a:srgbClr val="163446"/>
                            </a:solidFill>
                            <a:latin typeface="Cambria Math" panose="02040503050406030204" pitchFamily="18" charset="0"/>
                          </a:rPr>
                          <m:t>ppt</m:t>
                        </m:r>
                      </m:den>
                    </m:f>
                  </m:oMath>
                </a14:m>
                <a:r>
                  <a:rPr lang="en-US" sz="2400">
                    <a:solidFill>
                      <a:srgbClr val="163446"/>
                    </a:solidFill>
                  </a:rPr>
                  <a:t> ) + (</a:t>
                </a:r>
                <a14:m>
                  <m:oMath xmlns:m="http://schemas.openxmlformats.org/officeDocument/2006/math">
                    <m:f>
                      <m:fPr>
                        <m:ctrlPr>
                          <a:rPr lang="en-US" sz="2400" i="1">
                            <a:solidFill>
                              <a:srgbClr val="163446"/>
                            </a:solidFill>
                            <a:latin typeface="Cambria Math" panose="02040503050406030204" pitchFamily="18" charset="0"/>
                          </a:rPr>
                        </m:ctrlPr>
                      </m:fPr>
                      <m:num>
                        <m:r>
                          <m:rPr>
                            <m:sty m:val="p"/>
                          </m:rPr>
                          <a:rPr lang="en-US" sz="2400" i="0" smtClean="0">
                            <a:solidFill>
                              <a:srgbClr val="163446"/>
                            </a:solidFill>
                            <a:latin typeface="Cambria Math" panose="02040503050406030204" pitchFamily="18" charset="0"/>
                          </a:rPr>
                          <m:t>P</m:t>
                        </m:r>
                        <m:r>
                          <m:rPr>
                            <m:sty m:val="p"/>
                          </m:rPr>
                          <a:rPr lang="en-US" sz="2400" b="0" i="0" smtClean="0">
                            <a:solidFill>
                              <a:srgbClr val="163446"/>
                            </a:solidFill>
                            <a:latin typeface="Cambria Math" panose="02040503050406030204" pitchFamily="18" charset="0"/>
                          </a:rPr>
                          <m:t>FHxS</m:t>
                        </m:r>
                        <m:r>
                          <a:rPr lang="en-US" sz="2400" i="0">
                            <a:solidFill>
                              <a:srgbClr val="163446"/>
                            </a:solidFill>
                            <a:latin typeface="Cambria Math" panose="02040503050406030204" pitchFamily="18" charset="0"/>
                          </a:rPr>
                          <m:t> </m:t>
                        </m:r>
                      </m:num>
                      <m:den>
                        <m:r>
                          <a:rPr lang="en-US" sz="2400" b="0" i="0" smtClean="0">
                            <a:solidFill>
                              <a:srgbClr val="163446"/>
                            </a:solidFill>
                            <a:latin typeface="Cambria Math" panose="02040503050406030204" pitchFamily="18" charset="0"/>
                          </a:rPr>
                          <m:t>9</m:t>
                        </m:r>
                        <m:r>
                          <a:rPr lang="en-US" sz="2400" i="0">
                            <a:solidFill>
                              <a:srgbClr val="163446"/>
                            </a:solidFill>
                            <a:latin typeface="Cambria Math" panose="02040503050406030204" pitchFamily="18" charset="0"/>
                          </a:rPr>
                          <m:t> </m:t>
                        </m:r>
                        <m:r>
                          <m:rPr>
                            <m:sty m:val="p"/>
                          </m:rPr>
                          <a:rPr lang="en-US" sz="2400" i="0">
                            <a:solidFill>
                              <a:srgbClr val="163446"/>
                            </a:solidFill>
                            <a:latin typeface="Cambria Math" panose="02040503050406030204" pitchFamily="18" charset="0"/>
                          </a:rPr>
                          <m:t>ppt</m:t>
                        </m:r>
                      </m:den>
                    </m:f>
                  </m:oMath>
                </a14:m>
                <a:r>
                  <a:rPr lang="en-US" sz="2400">
                    <a:solidFill>
                      <a:srgbClr val="163446"/>
                    </a:solidFill>
                  </a:rPr>
                  <a:t>)</a:t>
                </a:r>
              </a:p>
            </p:txBody>
          </p:sp>
        </mc:Choice>
        <mc:Fallback>
          <p:sp>
            <p:nvSpPr>
              <p:cNvPr id="3" name="TextBox 2"/>
              <p:cNvSpPr txBox="1">
                <a:spLocks noRot="1" noChangeAspect="1" noMove="1" noResize="1" noEditPoints="1" noAdjustHandles="1" noChangeArrowheads="1" noChangeShapeType="1" noTextEdit="1"/>
              </p:cNvSpPr>
              <p:nvPr/>
            </p:nvSpPr>
            <p:spPr>
              <a:xfrm>
                <a:off x="361248" y="849031"/>
                <a:ext cx="12748678" cy="5349478"/>
              </a:xfrm>
              <a:prstGeom prst="rect">
                <a:avLst/>
              </a:prstGeom>
              <a:blipFill>
                <a:blip r:embed="rId4"/>
                <a:stretch>
                  <a:fillRect l="-621"/>
                </a:stretch>
              </a:blipFill>
            </p:spPr>
            <p:txBody>
              <a:bodyPr/>
              <a:lstStyle/>
              <a:p>
                <a:r>
                  <a:rPr lang="en-US">
                    <a:noFill/>
                  </a:rPr>
                  <a:t> </a:t>
                </a:r>
              </a:p>
            </p:txBody>
          </p:sp>
        </mc:Fallback>
      </mc:AlternateContent>
      <p:sp>
        <p:nvSpPr>
          <p:cNvPr id="5" name="Title 4"/>
          <p:cNvSpPr>
            <a:spLocks noGrp="1"/>
          </p:cNvSpPr>
          <p:nvPr>
            <p:ph type="ctrTitle"/>
          </p:nvPr>
        </p:nvSpPr>
        <p:spPr>
          <a:xfrm>
            <a:off x="104471" y="-241738"/>
            <a:ext cx="12087529" cy="1219621"/>
          </a:xfrm>
        </p:spPr>
        <p:txBody>
          <a:bodyPr>
            <a:normAutofit/>
          </a:bodyPr>
          <a:lstStyle/>
          <a:p>
            <a:r>
              <a:rPr lang="en-US" sz="3600">
                <a:latin typeface="Palatino Linotype"/>
              </a:rPr>
              <a:t>EPA’s Draft Drinking Water Standards (MCLs)</a:t>
            </a:r>
          </a:p>
        </p:txBody>
      </p:sp>
      <p:graphicFrame>
        <p:nvGraphicFramePr>
          <p:cNvPr id="6" name="Object 5"/>
          <p:cNvGraphicFramePr>
            <a:graphicFrameLocks noChangeAspect="1"/>
          </p:cNvGraphicFramePr>
          <p:nvPr>
            <p:extLst>
              <p:ext uri="{D42A27DB-BD31-4B8C-83A1-F6EECF244321}">
                <p14:modId xmlns:p14="http://schemas.microsoft.com/office/powerpoint/2010/main" val="2413417108"/>
              </p:ext>
            </p:extLst>
          </p:nvPr>
        </p:nvGraphicFramePr>
        <p:xfrm>
          <a:off x="4398890" y="1103986"/>
          <a:ext cx="5548822" cy="3468014"/>
        </p:xfrm>
        <a:graphic>
          <a:graphicData uri="http://schemas.openxmlformats.org/presentationml/2006/ole">
            <mc:AlternateContent xmlns:mc="http://schemas.openxmlformats.org/markup-compatibility/2006">
              <mc:Choice xmlns:v="urn:schemas-microsoft-com:vml" Requires="v">
                <p:oleObj spid="_x0000_s33793" name="Acrobat Document" r:id="rId5" imgW="9753458" imgH="6095843" progId="Acrobat.Document.2020">
                  <p:embed/>
                </p:oleObj>
              </mc:Choice>
              <mc:Fallback>
                <p:oleObj name="Acrobat Document" r:id="rId5" imgW="9753458" imgH="6095843" progId="Acrobat.Document.2020">
                  <p:embed/>
                  <p:pic>
                    <p:nvPicPr>
                      <p:cNvPr id="6" name="Object 5"/>
                      <p:cNvPicPr/>
                      <p:nvPr/>
                    </p:nvPicPr>
                    <p:blipFill>
                      <a:blip r:embed="rId6"/>
                      <a:stretch>
                        <a:fillRect/>
                      </a:stretch>
                    </p:blipFill>
                    <p:spPr>
                      <a:xfrm>
                        <a:off x="4398890" y="1103986"/>
                        <a:ext cx="5548822" cy="3468014"/>
                      </a:xfrm>
                      <a:prstGeom prst="rect">
                        <a:avLst/>
                      </a:prstGeom>
                    </p:spPr>
                  </p:pic>
                </p:oleObj>
              </mc:Fallback>
            </mc:AlternateContent>
          </a:graphicData>
        </a:graphic>
      </p:graphicFrame>
    </p:spTree>
    <p:extLst>
      <p:ext uri="{BB962C8B-B14F-4D97-AF65-F5344CB8AC3E}">
        <p14:creationId xmlns:p14="http://schemas.microsoft.com/office/powerpoint/2010/main" val="71266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866975" y="4828744"/>
            <a:ext cx="2562511" cy="90339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661656" y="4957273"/>
            <a:ext cx="3013173" cy="646331"/>
          </a:xfrm>
          <a:prstGeom prst="rect">
            <a:avLst/>
          </a:prstGeom>
          <a:noFill/>
        </p:spPr>
        <p:txBody>
          <a:bodyPr wrap="square" rtlCol="0">
            <a:spAutoFit/>
          </a:bodyPr>
          <a:lstStyle/>
          <a:p>
            <a:pPr algn="ctr"/>
            <a:r>
              <a:rPr lang="en-US">
                <a:solidFill>
                  <a:srgbClr val="163446"/>
                </a:solidFill>
              </a:rPr>
              <a:t>37 water systems above reporting levels (raw) </a:t>
            </a:r>
          </a:p>
        </p:txBody>
      </p:sp>
      <p:pic>
        <p:nvPicPr>
          <p:cNvPr id="8" name="Picture 7"/>
          <p:cNvPicPr>
            <a:picLocks noChangeAspect="1"/>
          </p:cNvPicPr>
          <p:nvPr/>
        </p:nvPicPr>
        <p:blipFill rotWithShape="1">
          <a:blip r:embed="rId3"/>
          <a:srcRect l="1560"/>
          <a:stretch/>
        </p:blipFill>
        <p:spPr>
          <a:xfrm>
            <a:off x="341069" y="1228516"/>
            <a:ext cx="5648839" cy="2360661"/>
          </a:xfrm>
          <a:prstGeom prst="rect">
            <a:avLst/>
          </a:prstGeom>
        </p:spPr>
      </p:pic>
      <p:pic>
        <p:nvPicPr>
          <p:cNvPr id="11" name="Picture 10"/>
          <p:cNvPicPr>
            <a:picLocks noChangeAspect="1"/>
          </p:cNvPicPr>
          <p:nvPr/>
        </p:nvPicPr>
        <p:blipFill>
          <a:blip r:embed="rId4"/>
          <a:stretch>
            <a:fillRect/>
          </a:stretch>
        </p:blipFill>
        <p:spPr>
          <a:xfrm>
            <a:off x="6474371" y="1713391"/>
            <a:ext cx="5364750" cy="1875786"/>
          </a:xfrm>
          <a:prstGeom prst="rect">
            <a:avLst/>
          </a:prstGeom>
        </p:spPr>
      </p:pic>
      <p:pic>
        <p:nvPicPr>
          <p:cNvPr id="12" name="Picture 11"/>
          <p:cNvPicPr>
            <a:picLocks noChangeAspect="1"/>
          </p:cNvPicPr>
          <p:nvPr/>
        </p:nvPicPr>
        <p:blipFill rotWithShape="1">
          <a:blip r:embed="rId5"/>
          <a:srcRect t="2485" r="50604" b="4274"/>
          <a:stretch/>
        </p:blipFill>
        <p:spPr>
          <a:xfrm>
            <a:off x="6474371" y="1228516"/>
            <a:ext cx="5359286" cy="493775"/>
          </a:xfrm>
          <a:prstGeom prst="rect">
            <a:avLst/>
          </a:prstGeom>
        </p:spPr>
      </p:pic>
      <p:sp>
        <p:nvSpPr>
          <p:cNvPr id="17" name="Title 4"/>
          <p:cNvSpPr txBox="1">
            <a:spLocks/>
          </p:cNvSpPr>
          <p:nvPr/>
        </p:nvSpPr>
        <p:spPr>
          <a:xfrm>
            <a:off x="104471" y="-241738"/>
            <a:ext cx="12087529" cy="1219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63446"/>
                </a:solidFill>
                <a:latin typeface="Palatino Linotype" panose="02040502050505030304" pitchFamily="18" charset="0"/>
                <a:ea typeface="+mj-ea"/>
                <a:cs typeface="+mj-cs"/>
              </a:defRPr>
            </a:lvl1pPr>
          </a:lstStyle>
          <a:p>
            <a:r>
              <a:rPr lang="en-US" sz="3600"/>
              <a:t>PFAS in Raw &amp; Finished Drinking Water in WV</a:t>
            </a:r>
          </a:p>
        </p:txBody>
      </p:sp>
      <p:sp>
        <p:nvSpPr>
          <p:cNvPr id="31" name="Rectangle 30"/>
          <p:cNvSpPr/>
          <p:nvPr/>
        </p:nvSpPr>
        <p:spPr>
          <a:xfrm>
            <a:off x="4410812" y="3744330"/>
            <a:ext cx="3394788" cy="90339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450841" y="4011359"/>
            <a:ext cx="3394788" cy="369332"/>
          </a:xfrm>
          <a:prstGeom prst="rect">
            <a:avLst/>
          </a:prstGeom>
          <a:noFill/>
        </p:spPr>
        <p:txBody>
          <a:bodyPr wrap="square" rtlCol="0">
            <a:spAutoFit/>
          </a:bodyPr>
          <a:lstStyle/>
          <a:p>
            <a:pPr algn="ctr"/>
            <a:r>
              <a:rPr lang="en-US">
                <a:solidFill>
                  <a:srgbClr val="163446"/>
                </a:solidFill>
              </a:rPr>
              <a:t>279 water systems tested (raw)</a:t>
            </a:r>
          </a:p>
        </p:txBody>
      </p:sp>
      <p:sp>
        <p:nvSpPr>
          <p:cNvPr id="38" name="Rectangle 37"/>
          <p:cNvSpPr/>
          <p:nvPr/>
        </p:nvSpPr>
        <p:spPr>
          <a:xfrm>
            <a:off x="5162467" y="5913160"/>
            <a:ext cx="1971529" cy="90339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218358" y="5913159"/>
            <a:ext cx="1819720" cy="923330"/>
          </a:xfrm>
          <a:prstGeom prst="rect">
            <a:avLst/>
          </a:prstGeom>
          <a:noFill/>
        </p:spPr>
        <p:txBody>
          <a:bodyPr wrap="square" rtlCol="0">
            <a:spAutoFit/>
          </a:bodyPr>
          <a:lstStyle/>
          <a:p>
            <a:pPr algn="ctr"/>
            <a:r>
              <a:rPr lang="en-US">
                <a:solidFill>
                  <a:srgbClr val="163446"/>
                </a:solidFill>
              </a:rPr>
              <a:t>19 water systems exceeded MCLs (finished)</a:t>
            </a:r>
          </a:p>
        </p:txBody>
      </p:sp>
      <p:sp>
        <p:nvSpPr>
          <p:cNvPr id="47" name="Down Arrow 46"/>
          <p:cNvSpPr/>
          <p:nvPr/>
        </p:nvSpPr>
        <p:spPr>
          <a:xfrm>
            <a:off x="5989908" y="4511074"/>
            <a:ext cx="120436" cy="367908"/>
          </a:xfrm>
          <a:prstGeom prst="downArrow">
            <a:avLst/>
          </a:prstGeom>
          <a:solidFill>
            <a:srgbClr val="173648"/>
          </a:solidFill>
          <a:ln>
            <a:solidFill>
              <a:srgbClr val="163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6007782" y="5600676"/>
            <a:ext cx="120436" cy="367908"/>
          </a:xfrm>
          <a:prstGeom prst="downArrow">
            <a:avLst/>
          </a:prstGeom>
          <a:solidFill>
            <a:srgbClr val="173648"/>
          </a:solidFill>
          <a:ln>
            <a:solidFill>
              <a:srgbClr val="163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1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p:bldP spid="31" grpId="0" animBg="1"/>
      <p:bldP spid="32" grpId="0"/>
      <p:bldP spid="38" grpId="0" animBg="1"/>
      <p:bldP spid="36" grpId="0"/>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ctrTitle"/>
          </p:nvPr>
        </p:nvSpPr>
        <p:spPr>
          <a:xfrm>
            <a:off x="-1" y="-263129"/>
            <a:ext cx="12192000" cy="1219621"/>
          </a:xfrm>
        </p:spPr>
        <p:txBody>
          <a:bodyPr>
            <a:normAutofit/>
          </a:bodyPr>
          <a:lstStyle/>
          <a:p>
            <a:r>
              <a:rPr lang="en-US" sz="3600">
                <a:latin typeface="Palatino Linotype"/>
              </a:rPr>
              <a:t>Water Systems with PFAS Exceeding Draft MCLs</a:t>
            </a:r>
          </a:p>
        </p:txBody>
      </p:sp>
      <p:pic>
        <p:nvPicPr>
          <p:cNvPr id="2" name="Picture 1"/>
          <p:cNvPicPr>
            <a:picLocks noChangeAspect="1"/>
          </p:cNvPicPr>
          <p:nvPr/>
        </p:nvPicPr>
        <p:blipFill>
          <a:blip r:embed="rId3"/>
          <a:stretch>
            <a:fillRect/>
          </a:stretch>
        </p:blipFill>
        <p:spPr>
          <a:xfrm>
            <a:off x="421112" y="1220262"/>
            <a:ext cx="11349775" cy="5522124"/>
          </a:xfrm>
          <a:prstGeom prst="rect">
            <a:avLst/>
          </a:prstGeom>
        </p:spPr>
      </p:pic>
    </p:spTree>
    <p:extLst>
      <p:ext uri="{BB962C8B-B14F-4D97-AF65-F5344CB8AC3E}">
        <p14:creationId xmlns:p14="http://schemas.microsoft.com/office/powerpoint/2010/main" val="37085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5251" y="1414665"/>
            <a:ext cx="11787052" cy="5256134"/>
          </a:xfrm>
          <a:prstGeom prst="rect">
            <a:avLst/>
          </a:prstGeom>
        </p:spPr>
      </p:pic>
      <p:pic>
        <p:nvPicPr>
          <p:cNvPr id="12" name="Picture 11"/>
          <p:cNvPicPr>
            <a:picLocks noChangeAspect="1"/>
          </p:cNvPicPr>
          <p:nvPr/>
        </p:nvPicPr>
        <p:blipFill>
          <a:blip r:embed="rId4"/>
          <a:stretch>
            <a:fillRect/>
          </a:stretch>
        </p:blipFill>
        <p:spPr>
          <a:xfrm>
            <a:off x="205251" y="1414665"/>
            <a:ext cx="11868892" cy="5256134"/>
          </a:xfrm>
          <a:prstGeom prst="rect">
            <a:avLst/>
          </a:prstGeom>
        </p:spPr>
      </p:pic>
      <p:pic>
        <p:nvPicPr>
          <p:cNvPr id="11" name="Picture 10"/>
          <p:cNvPicPr>
            <a:picLocks noChangeAspect="1"/>
          </p:cNvPicPr>
          <p:nvPr/>
        </p:nvPicPr>
        <p:blipFill>
          <a:blip r:embed="rId5"/>
          <a:stretch>
            <a:fillRect/>
          </a:stretch>
        </p:blipFill>
        <p:spPr>
          <a:xfrm>
            <a:off x="205251" y="1414665"/>
            <a:ext cx="11868892" cy="5267334"/>
          </a:xfrm>
          <a:prstGeom prst="rect">
            <a:avLst/>
          </a:prstGeom>
        </p:spPr>
      </p:pic>
      <p:sp>
        <p:nvSpPr>
          <p:cNvPr id="13" name="Title 4"/>
          <p:cNvSpPr>
            <a:spLocks noGrp="1"/>
          </p:cNvSpPr>
          <p:nvPr>
            <p:ph type="ctrTitle"/>
          </p:nvPr>
        </p:nvSpPr>
        <p:spPr>
          <a:xfrm>
            <a:off x="0" y="-164916"/>
            <a:ext cx="12192000" cy="1219621"/>
          </a:xfrm>
        </p:spPr>
        <p:txBody>
          <a:bodyPr>
            <a:normAutofit/>
          </a:bodyPr>
          <a:lstStyle/>
          <a:p>
            <a:r>
              <a:rPr lang="en-US" sz="3600"/>
              <a:t>Public Water System PFAS Results Map</a:t>
            </a:r>
          </a:p>
        </p:txBody>
      </p:sp>
    </p:spTree>
    <p:extLst>
      <p:ext uri="{BB962C8B-B14F-4D97-AF65-F5344CB8AC3E}">
        <p14:creationId xmlns:p14="http://schemas.microsoft.com/office/powerpoint/2010/main" val="9369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33" y="-5292"/>
            <a:ext cx="10515600" cy="1325563"/>
          </a:xfrm>
        </p:spPr>
        <p:txBody>
          <a:bodyPr>
            <a:normAutofit/>
          </a:bodyPr>
          <a:lstStyle/>
          <a:p>
            <a:r>
              <a:rPr lang="en-US" sz="3600"/>
              <a:t>Resources</a:t>
            </a:r>
          </a:p>
        </p:txBody>
      </p:sp>
      <p:sp>
        <p:nvSpPr>
          <p:cNvPr id="3" name="Content Placeholder 2"/>
          <p:cNvSpPr>
            <a:spLocks noGrp="1"/>
          </p:cNvSpPr>
          <p:nvPr>
            <p:ph idx="1"/>
          </p:nvPr>
        </p:nvSpPr>
        <p:spPr>
          <a:xfrm>
            <a:off x="605118" y="955114"/>
            <a:ext cx="11586882" cy="4351338"/>
          </a:xfrm>
        </p:spPr>
        <p:txBody>
          <a:bodyPr vert="horz" lIns="91440" tIns="45720" rIns="91440" bIns="45720" rtlCol="0" anchor="t">
            <a:noAutofit/>
          </a:bodyPr>
          <a:lstStyle/>
          <a:p>
            <a:r>
              <a:rPr lang="en-US" sz="2200">
                <a:cs typeface="Calibri"/>
              </a:rPr>
              <a:t>USGS </a:t>
            </a:r>
            <a:r>
              <a:rPr lang="en-US" sz="2200"/>
              <a:t>– PFAS in Drinking Water at Select Public Water Systems in West Virginia, 2022</a:t>
            </a:r>
            <a:endParaRPr lang="en-US" sz="2200">
              <a:ea typeface="Calibri"/>
              <a:cs typeface="Calibri"/>
            </a:endParaRPr>
          </a:p>
          <a:p>
            <a:pPr lvl="1"/>
            <a:r>
              <a:rPr lang="en-US" sz="2200">
                <a:cs typeface="Calibri"/>
                <a:hlinkClick r:id="rId2"/>
              </a:rPr>
              <a:t>https://www.sciencebase.gov/catalog/item/6401ff0dd34e6929881229c1</a:t>
            </a:r>
            <a:endParaRPr lang="en-US" sz="2200">
              <a:ea typeface="Calibri"/>
              <a:cs typeface="Calibri"/>
            </a:endParaRPr>
          </a:p>
          <a:p>
            <a:r>
              <a:rPr lang="en-US" sz="2200">
                <a:cs typeface="Calibri"/>
              </a:rPr>
              <a:t>WV DHHR – Finished Water Sampling Results MCL Exceedances Table </a:t>
            </a:r>
            <a:endParaRPr lang="en-US" sz="2200">
              <a:ea typeface="Calibri"/>
              <a:cs typeface="Calibri"/>
            </a:endParaRPr>
          </a:p>
          <a:p>
            <a:pPr lvl="1"/>
            <a:r>
              <a:rPr lang="en-US" sz="2200">
                <a:cs typeface="Calibri"/>
                <a:hlinkClick r:id="rId3"/>
              </a:rPr>
              <a:t>https://oehs.wvdhhr.org/media/aotbii4w/pfas-finished-water-sampling-results_mcl-exceedances.pdf</a:t>
            </a:r>
            <a:endParaRPr lang="en-US" sz="2200">
              <a:ea typeface="Calibri"/>
              <a:cs typeface="Calibri"/>
            </a:endParaRPr>
          </a:p>
          <a:p>
            <a:r>
              <a:rPr lang="en-US" sz="2200">
                <a:cs typeface="Calibri"/>
              </a:rPr>
              <a:t>WV DHHR – Public Water System PFAS Results Map</a:t>
            </a:r>
            <a:endParaRPr lang="en-US" sz="2200">
              <a:ea typeface="Calibri"/>
              <a:cs typeface="Calibri"/>
            </a:endParaRPr>
          </a:p>
          <a:p>
            <a:pPr lvl="1"/>
            <a:r>
              <a:rPr lang="en-US" sz="2200">
                <a:cs typeface="Calibri"/>
                <a:hlinkClick r:id="rId4"/>
              </a:rPr>
              <a:t>https://oehsportal.wvdhhr.org/pwspfas/</a:t>
            </a:r>
            <a:endParaRPr lang="en-US" sz="2200">
              <a:ea typeface="Calibri"/>
              <a:cs typeface="Calibri"/>
            </a:endParaRPr>
          </a:p>
          <a:p>
            <a:r>
              <a:rPr lang="en-US" sz="2200">
                <a:cs typeface="Calibri"/>
              </a:rPr>
              <a:t>WV DHHR </a:t>
            </a:r>
            <a:endParaRPr lang="en-US" sz="2200">
              <a:ea typeface="Calibri"/>
              <a:cs typeface="Calibri"/>
            </a:endParaRPr>
          </a:p>
          <a:p>
            <a:pPr lvl="1"/>
            <a:r>
              <a:rPr lang="en-US" sz="2200">
                <a:cs typeface="Calibri"/>
                <a:hlinkClick r:id="rId5"/>
              </a:rPr>
              <a:t>https://oehs.wvdhhr.org/eed/source-water-assessment-wellhead-protection/</a:t>
            </a:r>
            <a:endParaRPr lang="en-US" sz="2200">
              <a:ea typeface="Calibri"/>
              <a:cs typeface="Calibri"/>
            </a:endParaRPr>
          </a:p>
          <a:p>
            <a:r>
              <a:rPr lang="en-US" sz="2200">
                <a:cs typeface="Calibri"/>
              </a:rPr>
              <a:t>EPA’s </a:t>
            </a:r>
            <a:r>
              <a:rPr lang="en-US" sz="2200"/>
              <a:t>Proposed PFAS Drinking Water Regulation Frequently Asked Questions and Answers</a:t>
            </a:r>
            <a:endParaRPr lang="en-US" sz="2200">
              <a:ea typeface="Calibri"/>
              <a:cs typeface="Calibri"/>
            </a:endParaRPr>
          </a:p>
          <a:p>
            <a:pPr lvl="1"/>
            <a:r>
              <a:rPr lang="en-US" sz="2200">
                <a:solidFill>
                  <a:srgbClr val="0563C1"/>
                </a:solidFill>
                <a:ea typeface="Calibri"/>
                <a:cs typeface="Calibri"/>
                <a:hlinkClick r:id="rId6"/>
              </a:rPr>
              <a:t>https://www.epa.gov/system/files/documents/2023-04/Public%20FAQs_PFAS_NPDWR_Final_4.4.23.pdf</a:t>
            </a:r>
            <a:endParaRPr lang="en-US" sz="2200">
              <a:ea typeface="Calibri"/>
              <a:cs typeface="Calibri"/>
            </a:endParaRPr>
          </a:p>
          <a:p>
            <a:r>
              <a:rPr lang="en-US" sz="2200">
                <a:ea typeface="Calibri"/>
                <a:cs typeface="Calibri"/>
              </a:rPr>
              <a:t>EPA's How to Calculate the Hazard Index</a:t>
            </a:r>
          </a:p>
          <a:p>
            <a:pPr lvl="1"/>
            <a:r>
              <a:rPr lang="en-US" sz="2200">
                <a:ea typeface="+mn-lt"/>
                <a:cs typeface="+mn-lt"/>
                <a:hlinkClick r:id="rId7"/>
              </a:rPr>
              <a:t>https://www.epa.gov/system/files/documents/2023-03/How%20do%20I%20calculate%20the%20Hazard%20Index._3.14.23.pdf</a:t>
            </a:r>
            <a:endParaRPr lang="en-US" sz="2200">
              <a:ea typeface="Calibri"/>
              <a:cs typeface="Calibri"/>
            </a:endParaRPr>
          </a:p>
          <a:p>
            <a:pPr lvl="1"/>
            <a:endParaRPr lang="en-US" sz="2200">
              <a:ea typeface="Calibri"/>
              <a:cs typeface="Calibri"/>
            </a:endParaRPr>
          </a:p>
          <a:p>
            <a:pPr lvl="1"/>
            <a:endParaRPr lang="en-US" sz="2200">
              <a:ea typeface="Calibri"/>
              <a:cs typeface="Calibri"/>
            </a:endParaRPr>
          </a:p>
          <a:p>
            <a:pPr lvl="1"/>
            <a:endParaRPr lang="en-US" sz="2200">
              <a:ea typeface="Calibri"/>
              <a:cs typeface="Calibri"/>
            </a:endParaRPr>
          </a:p>
        </p:txBody>
      </p:sp>
    </p:spTree>
    <p:extLst>
      <p:ext uri="{BB962C8B-B14F-4D97-AF65-F5344CB8AC3E}">
        <p14:creationId xmlns:p14="http://schemas.microsoft.com/office/powerpoint/2010/main" val="1075449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247B60B-852B-45A9-8410-CD7E38A0EF6A}" vid="{17B751A9-7A70-4442-8359-302296ADD59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6AA4E1E79F249B2F9BD2D574DA4AA" ma:contentTypeVersion="" ma:contentTypeDescription="Create a new document." ma:contentTypeScope="" ma:versionID="3b48cd10dc6c10eeaba4f300fa5557cd">
  <xsd:schema xmlns:xsd="http://www.w3.org/2001/XMLSchema" xmlns:xs="http://www.w3.org/2001/XMLSchema" xmlns:p="http://schemas.microsoft.com/office/2006/metadata/properties" xmlns:ns2="2fc30721-2543-4767-9098-e815e3718a24" xmlns:ns3="a2f8c00f-5553-491f-b6be-03f8360363b4" targetNamespace="http://schemas.microsoft.com/office/2006/metadata/properties" ma:root="true" ma:fieldsID="59eb058c92f479d712ea13c3d1f7670f" ns2:_="" ns3:_="">
    <xsd:import namespace="2fc30721-2543-4767-9098-e815e3718a24"/>
    <xsd:import namespace="a2f8c00f-5553-491f-b6be-03f8360363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30721-2543-4767-9098-e815e3718a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efe257fe-54ea-4a14-8c6f-5c00088dd827}" ma:internalName="TaxCatchAll" ma:showField="CatchAllData" ma:web="2fc30721-2543-4767-9098-e815e3718a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f8c00f-5553-491f-b6be-03f8360363b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29e438-03bb-4cc1-a82f-955349c81f5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fc30721-2543-4767-9098-e815e3718a24">
      <UserInfo>
        <DisplayName>Angie Rosser</DisplayName>
        <AccountId>21</AccountId>
        <AccountType/>
      </UserInfo>
      <UserInfo>
        <DisplayName>Autumn Crowe</DisplayName>
        <AccountId>38</AccountId>
        <AccountType/>
      </UserInfo>
      <UserInfo>
        <DisplayName>Myia Welsh</DisplayName>
        <AccountId>82</AccountId>
        <AccountType/>
      </UserInfo>
      <UserInfo>
        <DisplayName>Tanner Haid</DisplayName>
        <AccountId>104</AccountId>
        <AccountType/>
      </UserInfo>
      <UserInfo>
        <DisplayName>Rhea Mitchell</DisplayName>
        <AccountId>108</AccountId>
        <AccountType/>
      </UserInfo>
    </SharedWithUsers>
    <lcf76f155ced4ddcb4097134ff3c332f xmlns="a2f8c00f-5553-491f-b6be-03f8360363b4">
      <Terms xmlns="http://schemas.microsoft.com/office/infopath/2007/PartnerControls"/>
    </lcf76f155ced4ddcb4097134ff3c332f>
    <TaxCatchAll xmlns="2fc30721-2543-4767-9098-e815e3718a24" xsi:nil="true"/>
  </documentManagement>
</p:properties>
</file>

<file path=customXml/itemProps1.xml><?xml version="1.0" encoding="utf-8"?>
<ds:datastoreItem xmlns:ds="http://schemas.openxmlformats.org/officeDocument/2006/customXml" ds:itemID="{430B50D8-A657-44FD-8372-88CDDA9BDBB1}">
  <ds:schemaRefs>
    <ds:schemaRef ds:uri="2fc30721-2543-4767-9098-e815e3718a24"/>
    <ds:schemaRef ds:uri="a2f8c00f-5553-491f-b6be-03f8360363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2BDA15-C457-45F0-844E-466C2CDB1CD9}">
  <ds:schemaRefs>
    <ds:schemaRef ds:uri="http://schemas.microsoft.com/sharepoint/v3/contenttype/forms"/>
  </ds:schemaRefs>
</ds:datastoreItem>
</file>

<file path=customXml/itemProps3.xml><?xml version="1.0" encoding="utf-8"?>
<ds:datastoreItem xmlns:ds="http://schemas.openxmlformats.org/officeDocument/2006/customXml" ds:itemID="{5ED23CED-BCF3-4E7D-9F3D-08F1C34D0149}">
  <ds:schemaRefs>
    <ds:schemaRef ds:uri="2fc30721-2543-4767-9098-e815e3718a24"/>
    <ds:schemaRef ds:uri="77af47ff-9bfb-4d4b-99db-57d864a9fb5d"/>
    <ds:schemaRef ds:uri="7b8ca20b-dee9-4e48-82ca-8c4960262c93"/>
    <ds:schemaRef ds:uri="a2f8c00f-5553-491f-b6be-03f8360363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11</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Welcome from West Virginia  Rivers Coalition!</vt:lpstr>
      <vt:lpstr>Agenda &amp; Housekeeping </vt:lpstr>
      <vt:lpstr>PowerPoint Presentation</vt:lpstr>
      <vt:lpstr>What are PFAS and how do they get into drinking water? </vt:lpstr>
      <vt:lpstr>EPA’s Draft Drinking Water Standards (MCLs)</vt:lpstr>
      <vt:lpstr>PowerPoint Presentation</vt:lpstr>
      <vt:lpstr>Water Systems with PFAS Exceeding Draft MCLs</vt:lpstr>
      <vt:lpstr>Public Water System PFAS Results Map</vt:lpstr>
      <vt:lpstr>Resources</vt:lpstr>
      <vt:lpstr>PowerPoint Presentation</vt:lpstr>
      <vt:lpstr>Alan Ducatman, MD, MS      Professor emeritus, West Virginia University                                                               aducatman@hsc.wvu.edu            </vt:lpstr>
      <vt:lpstr>Array of Historic Sources, Uses </vt:lpstr>
      <vt:lpstr>C8 Science Panel 2005-13  (PFOA-contaminated water,  N=69,030, and literature review)  There are now &gt; 1000 peer review papers concerning this chemical class, human exposures, and health effects </vt:lpstr>
      <vt:lpstr>Examples of Outcomes other than probable links that have become clearer since the Science Panel Deliberated </vt:lpstr>
      <vt:lpstr>California Basis for PFAS Health Goals </vt:lpstr>
      <vt:lpstr>           PFAS Outcome Examples – my View</vt:lpstr>
      <vt:lpstr>Clinician-Patient Communications About  Exposures and Health  AHRQ SOCIO ECOLOGICAL MODEL for Prevention                                                CLINICAL MODEL                     *Others Interested (and Influencing); Water manager, well owner, insurers, health/environment agencies, ………… </vt:lpstr>
      <vt:lpstr>Our Most Difficult Communication Group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Virginia Rivers Coalition</dc:title>
  <dc:creator>Kathleen  Tyner</dc:creator>
  <cp:revision>1</cp:revision>
  <dcterms:modified xsi:type="dcterms:W3CDTF">2023-06-21T15:22:08Z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0x0101008926AA4E1E79F249B2F9BD2D574DA4AA</vt:lpwstr>
  </property>
  <property fmtid="{D5CDD505-2E9C-101B-9397-08002B2CF9AE}" pid="3" name="MediaServiceImageTags">
    <vt:lpwstr/>
  </property>
</Properties>
</file>